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640" r:id="rId2"/>
    <p:sldId id="430" r:id="rId3"/>
    <p:sldId id="584" r:id="rId4"/>
    <p:sldId id="488" r:id="rId5"/>
    <p:sldId id="585" r:id="rId6"/>
    <p:sldId id="586" r:id="rId7"/>
    <p:sldId id="587" r:id="rId8"/>
    <p:sldId id="588" r:id="rId9"/>
    <p:sldId id="589" r:id="rId10"/>
    <p:sldId id="590" r:id="rId11"/>
    <p:sldId id="591" r:id="rId12"/>
    <p:sldId id="592" r:id="rId13"/>
    <p:sldId id="593" r:id="rId14"/>
    <p:sldId id="594" r:id="rId15"/>
    <p:sldId id="595" r:id="rId16"/>
    <p:sldId id="596" r:id="rId17"/>
    <p:sldId id="597" r:id="rId18"/>
    <p:sldId id="598" r:id="rId19"/>
    <p:sldId id="599" r:id="rId20"/>
    <p:sldId id="600" r:id="rId21"/>
    <p:sldId id="601" r:id="rId22"/>
    <p:sldId id="602" r:id="rId23"/>
    <p:sldId id="603" r:id="rId24"/>
    <p:sldId id="604" r:id="rId25"/>
    <p:sldId id="605" r:id="rId26"/>
    <p:sldId id="606" r:id="rId27"/>
    <p:sldId id="607" r:id="rId28"/>
    <p:sldId id="608" r:id="rId29"/>
    <p:sldId id="609" r:id="rId30"/>
    <p:sldId id="610" r:id="rId31"/>
    <p:sldId id="611" r:id="rId32"/>
    <p:sldId id="612" r:id="rId33"/>
    <p:sldId id="613" r:id="rId34"/>
    <p:sldId id="614" r:id="rId35"/>
    <p:sldId id="615" r:id="rId36"/>
    <p:sldId id="616" r:id="rId37"/>
    <p:sldId id="617" r:id="rId38"/>
    <p:sldId id="618" r:id="rId39"/>
    <p:sldId id="619" r:id="rId40"/>
    <p:sldId id="620" r:id="rId41"/>
    <p:sldId id="637" r:id="rId42"/>
    <p:sldId id="621" r:id="rId43"/>
    <p:sldId id="622" r:id="rId44"/>
    <p:sldId id="623" r:id="rId45"/>
    <p:sldId id="624" r:id="rId46"/>
    <p:sldId id="583" r:id="rId47"/>
    <p:sldId id="638" r:id="rId48"/>
    <p:sldId id="43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5472" userDrawn="1">
          <p15:clr>
            <a:srgbClr val="A4A3A4"/>
          </p15:clr>
        </p15:guide>
        <p15:guide id="4" pos="288" userDrawn="1">
          <p15:clr>
            <a:srgbClr val="A4A3A4"/>
          </p15:clr>
        </p15:guide>
        <p15:guide id="5" orient="horz" pos="1008" userDrawn="1">
          <p15:clr>
            <a:srgbClr val="A4A3A4"/>
          </p15:clr>
        </p15:guide>
        <p15:guide id="6" orient="horz" pos="3888" userDrawn="1">
          <p15:clr>
            <a:srgbClr val="A4A3A4"/>
          </p15:clr>
        </p15:guide>
        <p15:guide id="7" orient="horz" pos="1152" userDrawn="1">
          <p15:clr>
            <a:srgbClr val="A4A3A4"/>
          </p15:clr>
        </p15:guide>
        <p15:guide id="8" pos="5376" userDrawn="1">
          <p15:clr>
            <a:srgbClr val="A4A3A4"/>
          </p15:clr>
        </p15:guide>
        <p15:guide id="9" orient="horz" pos="3840" userDrawn="1">
          <p15:clr>
            <a:srgbClr val="A4A3A4"/>
          </p15:clr>
        </p15:guide>
        <p15:guide id="10" pos="336" userDrawn="1">
          <p15:clr>
            <a:srgbClr val="A4A3A4"/>
          </p15:clr>
        </p15:guide>
        <p15:guide id="11" orient="horz" pos="3696">
          <p15:clr>
            <a:srgbClr val="A4A3A4"/>
          </p15:clr>
        </p15:guide>
        <p15:guide id="12" pos="384">
          <p15:clr>
            <a:srgbClr val="A4A3A4"/>
          </p15:clr>
        </p15:guide>
        <p15:guide id="13" pos="672">
          <p15:clr>
            <a:srgbClr val="A4A3A4"/>
          </p15:clr>
        </p15:guide>
        <p15:guide id="14" pos="51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ext uri="{19B8F6BF-5375-455C-9EA6-DF929625EA0E}">
        <p15:presenceInfo xmlns:p15="http://schemas.microsoft.com/office/powerpoint/2012/main" userId="S-1-5-21-617317731-1927854996-104450171-119495" providerId="AD"/>
      </p:ext>
    </p:extLst>
  </p:cmAuthor>
  <p:cmAuthor id="2" name="Rakshit, Nikhil" initials="RN" lastIdx="9" clrIdx="1">
    <p:extLst>
      <p:ext uri="{19B8F6BF-5375-455C-9EA6-DF929625EA0E}">
        <p15:presenceInfo xmlns:p15="http://schemas.microsoft.com/office/powerpoint/2012/main" userId="S-1-5-21-1085031214-2000478354-839522115-359213" providerId="AD"/>
      </p:ext>
    </p:extLst>
  </p:cmAuthor>
  <p:cmAuthor id="3" name="kerritomasso" initials="k" lastIdx="1" clrIdx="2">
    <p:extLst>
      <p:ext uri="{19B8F6BF-5375-455C-9EA6-DF929625EA0E}">
        <p15:presenceInfo xmlns:p15="http://schemas.microsoft.com/office/powerpoint/2012/main" userId="kerritomass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99008C"/>
    <a:srgbClr val="001581"/>
    <a:srgbClr val="82007C"/>
    <a:srgbClr val="96008F"/>
    <a:srgbClr val="595375"/>
    <a:srgbClr val="6B638B"/>
    <a:srgbClr val="000000"/>
    <a:srgbClr val="FDB940"/>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72993" autoAdjust="0"/>
  </p:normalViewPr>
  <p:slideViewPr>
    <p:cSldViewPr>
      <p:cViewPr varScale="1">
        <p:scale>
          <a:sx n="79" d="100"/>
          <a:sy n="79" d="100"/>
        </p:scale>
        <p:origin x="2406" y="96"/>
      </p:cViewPr>
      <p:guideLst>
        <p:guide orient="horz" pos="2160"/>
        <p:guide pos="2880"/>
        <p:guide pos="5472"/>
        <p:guide pos="288"/>
        <p:guide orient="horz" pos="1008"/>
        <p:guide orient="horz" pos="3888"/>
        <p:guide orient="horz" pos="1152"/>
        <p:guide pos="5376"/>
        <p:guide orient="horz" pos="3840"/>
        <p:guide pos="336"/>
        <p:guide orient="horz" pos="3696"/>
        <p:guide pos="384"/>
        <p:guide pos="672"/>
        <p:guide pos="5136"/>
      </p:guideLst>
    </p:cSldViewPr>
  </p:slideViewPr>
  <p:outlineViewPr>
    <p:cViewPr>
      <p:scale>
        <a:sx n="33" d="100"/>
        <a:sy n="33" d="100"/>
      </p:scale>
      <p:origin x="0" y="-558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3/13/2019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3/13/2019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Skills for Success with Microsoft Office 365 Volume 1</a:t>
            </a:r>
            <a:endParaRPr kumimoji="0" lang="en-US" sz="800" b="0" i="0" u="none" strike="noStrike" kern="1200" cap="none" spc="0" normalizeH="0" baseline="0" noProof="0" dirty="0">
              <a:ln>
                <a:noFill/>
              </a:ln>
              <a:solidFill>
                <a:prstClr val="black"/>
              </a:solidFill>
              <a:effectLst/>
              <a:uLnTx/>
              <a:uFillTx/>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402975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range finder </a:t>
            </a:r>
            <a:r>
              <a:rPr lang="en-US" dirty="0"/>
              <a:t>outlines all cells used in a formula.</a:t>
            </a:r>
            <a:r>
              <a:rPr lang="en-US" baseline="0" dirty="0"/>
              <a:t> This can be useful when verifying which cells are used in a formula and for editing formulas.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An </a:t>
            </a:r>
            <a:r>
              <a:rPr lang="en-US" b="1" i="1" baseline="0" dirty="0"/>
              <a:t>absolute cell reference </a:t>
            </a:r>
            <a:r>
              <a:rPr lang="en-US" baseline="0" dirty="0"/>
              <a:t>does not change when it is copied or filled to other cells. </a:t>
            </a:r>
            <a:r>
              <a:rPr lang="en-US" dirty="0"/>
              <a:t>When an Excel formula breaks a rule, a green triangle</a:t>
            </a:r>
            <a:r>
              <a:rPr lang="en-US" baseline="0" dirty="0"/>
              <a:t> known as the </a:t>
            </a:r>
            <a:r>
              <a:rPr lang="en-US" b="1" i="1" baseline="0" dirty="0"/>
              <a:t>error indicator </a:t>
            </a:r>
            <a:r>
              <a:rPr lang="en-US" baseline="0" dirty="0"/>
              <a:t>is displayed in the cell. Error values appear when a function cannot carry out the calculations in the formula. #DIV/0 indicates the formula is attempting to divide by zero.</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that the cell reference $F$11 in the formula bar did not changed</a:t>
            </a:r>
            <a:r>
              <a:rPr lang="en-US" baseline="0" dirty="0"/>
              <a:t> after the formula was copied.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a:t>
            </a:r>
            <a:r>
              <a:rPr lang="en-US" baseline="0" dirty="0"/>
              <a:t> allows you to set the </a:t>
            </a:r>
            <a:r>
              <a:rPr lang="en-US" b="1" i="1" baseline="0" dirty="0"/>
              <a:t>number format </a:t>
            </a:r>
            <a:r>
              <a:rPr lang="en-US" baseline="0" dirty="0"/>
              <a:t>for a cell. You can decide how many decimal places to display, whether you want commas in the numbers, and if you want dollar signs to be displayed. Excel defaults to </a:t>
            </a:r>
            <a:r>
              <a:rPr lang="en-US" b="1" i="1" baseline="0" dirty="0"/>
              <a:t>General format </a:t>
            </a:r>
            <a:r>
              <a:rPr lang="en-US" baseline="0" dirty="0"/>
              <a:t>with no commas or trailing zeros behind the decimal point.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Formatting the values in a cell only affects the displayed value. The underlying value remains the same regardless of the formatting that is applied.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Worksheet tabs</a:t>
            </a:r>
            <a:r>
              <a:rPr lang="en-US" b="1" i="1" baseline="0" dirty="0"/>
              <a:t> </a:t>
            </a:r>
            <a:r>
              <a:rPr lang="en-US" baseline="0" dirty="0"/>
              <a:t>are the labels along the lower border of the workbook window that identify each worksheet. This workbook has two worksheets, the Expenditures and the Details worksheets. The Expenditures worksheet is the active worksheet.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After clicking the</a:t>
            </a:r>
            <a:r>
              <a:rPr lang="en-US" baseline="0" dirty="0"/>
              <a:t> Details tab, the Details worksheet is now the active worksheet. </a:t>
            </a:r>
          </a:p>
          <a:p>
            <a:endParaRPr lang="en-US" baseline="0" dirty="0"/>
          </a:p>
          <a:p>
            <a:r>
              <a:rPr lang="en-US" baseline="0" dirty="0"/>
              <a:t>The Decrease Decimal button can be used to allow fewer places behind the decimal to be displayed.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Statistical</a:t>
            </a:r>
            <a:r>
              <a:rPr lang="en-US" b="1" i="1" baseline="0" dirty="0"/>
              <a:t> functions</a:t>
            </a:r>
            <a:r>
              <a:rPr lang="en-US" b="0" i="0" baseline="0" dirty="0"/>
              <a:t> are predefined formulas that describe a collection of data. Some of Excel’s most common statistical functions are Average, Maximum, and Minimum.</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function’s </a:t>
            </a:r>
            <a:r>
              <a:rPr lang="en-US" b="1" i="1" dirty="0"/>
              <a:t>argument</a:t>
            </a:r>
            <a:r>
              <a:rPr lang="en-US" dirty="0"/>
              <a:t> is the value that the function</a:t>
            </a:r>
            <a:r>
              <a:rPr lang="en-US" baseline="0" dirty="0"/>
              <a:t> uses to perform operations or calculations. The arguments each function uses are specific to that function. Some arguments include numbers, text, cell references, and range names.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AVERAGE </a:t>
            </a:r>
            <a:r>
              <a:rPr lang="en-US" b="1" i="1" baseline="0" dirty="0"/>
              <a:t>function </a:t>
            </a:r>
            <a:r>
              <a:rPr lang="en-US" baseline="0" dirty="0"/>
              <a:t>adds a group of values and then divides the results by the number of values in the group.</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skills of this chapter</a:t>
            </a:r>
            <a:r>
              <a:rPr lang="en-US" baseline="0" dirty="0"/>
              <a:t> are:</a:t>
            </a:r>
          </a:p>
          <a:p>
            <a:pPr marL="173736" lvl="1" indent="-173736">
              <a:buFont typeface="Arial" pitchFamily="34" charset="0"/>
              <a:buChar char="•"/>
            </a:pPr>
            <a:r>
              <a:rPr lang="en-US" sz="1300" dirty="0"/>
              <a:t>  	Align</a:t>
            </a:r>
            <a:r>
              <a:rPr lang="en-US" sz="1300" baseline="0" dirty="0"/>
              <a:t> and Wrap Text</a:t>
            </a:r>
            <a:endParaRPr lang="en-US" sz="1300" dirty="0"/>
          </a:p>
          <a:p>
            <a:pPr marL="173736" lvl="1" indent="-173736">
              <a:buFont typeface="Arial" pitchFamily="34" charset="0"/>
              <a:buChar char="•"/>
            </a:pPr>
            <a:r>
              <a:rPr lang="en-US" sz="1300" dirty="0"/>
              <a:t>  	Apply Absolute Cell References</a:t>
            </a:r>
          </a:p>
          <a:p>
            <a:pPr marL="173736" lvl="1" indent="-173736">
              <a:buFont typeface="Arial" pitchFamily="34" charset="0"/>
              <a:buChar char="•"/>
            </a:pPr>
            <a:r>
              <a:rPr lang="en-US" sz="1300" dirty="0"/>
              <a:t>  	Format</a:t>
            </a:r>
            <a:r>
              <a:rPr lang="en-US" sz="1300" baseline="0" dirty="0"/>
              <a:t> Numbers</a:t>
            </a:r>
          </a:p>
          <a:p>
            <a:pPr marL="173736" lvl="1" indent="-173736">
              <a:buFont typeface="Arial" pitchFamily="34" charset="0"/>
              <a:buChar char="•"/>
            </a:pPr>
            <a:r>
              <a:rPr lang="en-US" sz="1300" baseline="0" dirty="0"/>
              <a:t>  	Insert the AVERAGE Function</a:t>
            </a:r>
          </a:p>
          <a:p>
            <a:pPr marL="173736" lvl="1" indent="-173736">
              <a:buFont typeface="Arial" pitchFamily="34" charset="0"/>
              <a:buChar char="•"/>
            </a:pPr>
            <a:r>
              <a:rPr lang="en-US" sz="1300" baseline="0" dirty="0"/>
              <a:t>  	Insert the MIN and MAX functions</a:t>
            </a:r>
            <a:r>
              <a:rPr lang="en-US" sz="1300" dirty="0"/>
              <a:t> </a:t>
            </a:r>
          </a:p>
          <a:p>
            <a:pPr lvl="1">
              <a:buFont typeface="Arial" pitchFamily="34" charset="0"/>
              <a:buNone/>
            </a:pPr>
            <a:endParaRPr lang="en-US" dirty="0"/>
          </a:p>
          <a:p>
            <a:pPr lvl="0">
              <a:buFont typeface="Arial" pitchFamily="34" charset="0"/>
              <a:buNone/>
            </a:pPr>
            <a:r>
              <a:rPr lang="en-US" dirty="0"/>
              <a:t>The</a:t>
            </a:r>
            <a:r>
              <a:rPr lang="en-US" baseline="0" dirty="0"/>
              <a:t> skills continue on the next slide.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226962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t>
            </a:r>
            <a:r>
              <a:rPr lang="en-US" b="1" i="1" dirty="0"/>
              <a:t>MIN function </a:t>
            </a:r>
            <a:r>
              <a:rPr lang="en-US" dirty="0"/>
              <a:t>returns the smallest value in a range,</a:t>
            </a:r>
            <a:r>
              <a:rPr lang="en-US" baseline="0" dirty="0"/>
              <a:t> while the </a:t>
            </a:r>
            <a:r>
              <a:rPr lang="en-US" b="1" i="1" baseline="0" dirty="0"/>
              <a:t>MAX function </a:t>
            </a:r>
            <a:r>
              <a:rPr lang="en-US" baseline="0" dirty="0"/>
              <a:t>returns the largest value in a range.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AutoFill feature is used to copy the formulas across the columns.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 AVERAGE, MIN, and MAX functions have been applied to columns B through F of the Expenditures worksheet.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chart</a:t>
            </a:r>
            <a:r>
              <a:rPr lang="en-US" dirty="0"/>
              <a:t> is a graphical</a:t>
            </a:r>
            <a:r>
              <a:rPr lang="en-US" baseline="0" dirty="0"/>
              <a:t> representation of data used to show comparisons, patterns, and trends. When a range is selected, the Quick Analysis button displays. Click the Quick Analysis button, and then select Charts in the gallery.</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column chart </a:t>
            </a:r>
            <a:r>
              <a:rPr lang="en-US" b="0" i="0" dirty="0"/>
              <a:t>is</a:t>
            </a:r>
            <a:r>
              <a:rPr lang="en-US" b="0" i="0" baseline="0" dirty="0"/>
              <a:t> useful for illustrating comparisons among related numbers. </a:t>
            </a:r>
            <a:r>
              <a:rPr lang="en-US" b="0" i="0" dirty="0"/>
              <a:t>An</a:t>
            </a:r>
            <a:r>
              <a:rPr lang="en-US" dirty="0"/>
              <a:t> </a:t>
            </a:r>
            <a:r>
              <a:rPr lang="en-US" b="1" i="1" dirty="0"/>
              <a:t>embedded chart </a:t>
            </a:r>
            <a:r>
              <a:rPr lang="en-US" dirty="0"/>
              <a:t>is one that is placed on the worksheet containing the data. The chart on this slide is an</a:t>
            </a:r>
            <a:r>
              <a:rPr lang="en-US" baseline="0" dirty="0"/>
              <a:t> embedded chart. An </a:t>
            </a:r>
            <a:r>
              <a:rPr lang="en-US" b="1" i="1" baseline="0" dirty="0"/>
              <a:t>axis</a:t>
            </a:r>
            <a:r>
              <a:rPr lang="en-US" baseline="0" dirty="0"/>
              <a:t> is a line bordering the plot area of the chart. The </a:t>
            </a:r>
            <a:r>
              <a:rPr lang="en-US" b="1" i="1" baseline="0" dirty="0"/>
              <a:t>category axis </a:t>
            </a:r>
            <a:r>
              <a:rPr lang="en-US" baseline="0" dirty="0"/>
              <a:t>displays the </a:t>
            </a:r>
            <a:r>
              <a:rPr lang="en-US" b="1" i="1" baseline="0" dirty="0"/>
              <a:t>category labels</a:t>
            </a:r>
            <a:r>
              <a:rPr lang="en-US" baseline="0" dirty="0"/>
              <a:t>. These labels identify the categories of data. The </a:t>
            </a:r>
            <a:r>
              <a:rPr lang="en-US" b="1" i="1" baseline="0" dirty="0"/>
              <a:t>value axis </a:t>
            </a:r>
            <a:r>
              <a:rPr lang="en-US" baseline="0" dirty="0"/>
              <a:t>shows the worksheet’s numeric data. The </a:t>
            </a:r>
            <a:r>
              <a:rPr lang="en-US" b="1" i="1" baseline="0" dirty="0"/>
              <a:t>x-axis</a:t>
            </a:r>
            <a:r>
              <a:rPr lang="en-US" baseline="0" dirty="0"/>
              <a:t> is the horizontal axis and the </a:t>
            </a:r>
            <a:r>
              <a:rPr lang="en-US" b="1" i="1" baseline="0" dirty="0"/>
              <a:t>y-axis</a:t>
            </a:r>
            <a:r>
              <a:rPr lang="en-US" baseline="0" dirty="0"/>
              <a:t> is the vertical axis.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data</a:t>
            </a:r>
            <a:r>
              <a:rPr lang="en-US" b="1" i="1" baseline="0" dirty="0"/>
              <a:t> point </a:t>
            </a:r>
            <a:r>
              <a:rPr lang="en-US" baseline="0" dirty="0"/>
              <a:t>is a chart value that originates in a worksheet cell. A </a:t>
            </a:r>
            <a:r>
              <a:rPr lang="en-US" b="1" i="1" baseline="0" dirty="0"/>
              <a:t>data marker </a:t>
            </a:r>
            <a:r>
              <a:rPr lang="en-US" baseline="0" dirty="0"/>
              <a:t>represents a single data point. Columns, bars, an area, a dot, a pie slice, or other symbols can serve as data markers. The chart </a:t>
            </a:r>
            <a:r>
              <a:rPr lang="en-US" b="1" i="1" baseline="0" dirty="0"/>
              <a:t>legend</a:t>
            </a:r>
            <a:r>
              <a:rPr lang="en-US" baseline="0" dirty="0"/>
              <a:t> identifies the patterns or colors that are assigned to a category in the chart.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can change the chart name, adjust the data makers, and move or remove the legend of a chart.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a:t>
            </a:r>
            <a:r>
              <a:rPr lang="en-US" b="1" i="1" baseline="0" dirty="0"/>
              <a:t>line chart</a:t>
            </a:r>
            <a:r>
              <a:rPr lang="en-US" b="0" i="0" baseline="0" dirty="0"/>
              <a:t> allows you to compare more than one set of values, each group of values is connected by a different line. In this line chart, the years display at the bottom of the chart, and the population growth is represented by the lines on the chart.</a:t>
            </a:r>
            <a:endParaRPr lang="en-US" dirty="0"/>
          </a:p>
          <a:p>
            <a:endParaRPr lang="en-US" baseline="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a:t>
            </a:r>
            <a:r>
              <a:rPr lang="en-US" b="1" i="1" baseline="0" dirty="0"/>
              <a:t>chart style </a:t>
            </a:r>
            <a:r>
              <a:rPr lang="en-US" baseline="0" dirty="0"/>
              <a:t>is a prebuilt chart format that applies an overall visual look to a chart by modifying its graphic effects, colors, and backgrounds.</a:t>
            </a:r>
            <a:endParaRPr lang="en-US" dirty="0"/>
          </a:p>
          <a:p>
            <a:endParaRPr lang="en-US" dirty="0"/>
          </a:p>
          <a:p>
            <a:r>
              <a:rPr lang="en-US" dirty="0"/>
              <a:t>A </a:t>
            </a:r>
            <a:r>
              <a:rPr lang="en-US" b="1" i="1" dirty="0"/>
              <a:t>chart layout</a:t>
            </a:r>
            <a:r>
              <a:rPr lang="en-US" b="1" i="1" baseline="0" dirty="0"/>
              <a:t> </a:t>
            </a:r>
            <a:r>
              <a:rPr lang="en-US" baseline="0" dirty="0"/>
              <a:t>is </a:t>
            </a:r>
            <a:r>
              <a:rPr lang="en-US" sz="1200" b="0" i="0" u="none" strike="noStrike" kern="1200" baseline="0" dirty="0">
                <a:solidFill>
                  <a:schemeClr val="tx1"/>
                </a:solidFill>
                <a:latin typeface="+mn-lt"/>
                <a:ea typeface="+mn-ea"/>
                <a:cs typeface="+mn-cs"/>
              </a:rPr>
              <a:t>a prebuilt set of chart elements that can include a title, a legend, or labels.</a:t>
            </a:r>
            <a:r>
              <a:rPr lang="en-US" baseline="0" dirty="0"/>
              <a:t>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When you move a chart to a new sheet, the new sheet is called a </a:t>
            </a:r>
            <a:r>
              <a:rPr lang="en-US" b="1" i="1" baseline="0" dirty="0"/>
              <a:t>chart sheet</a:t>
            </a:r>
            <a:r>
              <a:rPr lang="en-US" baseline="0" dirty="0"/>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Additional skills include:</a:t>
            </a:r>
          </a:p>
          <a:p>
            <a:pPr marL="173736" lvl="1" indent="-173736">
              <a:buFont typeface="Arial" pitchFamily="34" charset="0"/>
              <a:buChar char="•"/>
            </a:pPr>
            <a:r>
              <a:rPr lang="en-US" sz="1300" dirty="0"/>
              <a:t>  	Create and Format Column Charts</a:t>
            </a:r>
          </a:p>
          <a:p>
            <a:pPr marL="173736" lvl="1" indent="-173736">
              <a:buFont typeface="Arial" pitchFamily="34" charset="0"/>
              <a:buChar char="•"/>
            </a:pPr>
            <a:r>
              <a:rPr lang="en-US" sz="1300" dirty="0"/>
              <a:t>  	Create and Format</a:t>
            </a:r>
            <a:r>
              <a:rPr lang="en-US" sz="1300" baseline="0" dirty="0"/>
              <a:t> Line Charts</a:t>
            </a:r>
            <a:endParaRPr lang="en-US" sz="1300" dirty="0"/>
          </a:p>
          <a:p>
            <a:pPr marL="173736" lvl="1" indent="-173736">
              <a:buFont typeface="Arial" pitchFamily="34" charset="0"/>
              <a:buChar char="•"/>
            </a:pPr>
            <a:r>
              <a:rPr lang="en-US" sz="1300" dirty="0"/>
              <a:t>  	Create</a:t>
            </a:r>
            <a:r>
              <a:rPr lang="en-US" sz="1300" baseline="0" dirty="0"/>
              <a:t> and Format Pie Charts</a:t>
            </a:r>
          </a:p>
          <a:p>
            <a:pPr marL="173736" lvl="1" indent="-173736">
              <a:buFont typeface="Arial" pitchFamily="34" charset="0"/>
              <a:buChar char="•"/>
            </a:pPr>
            <a:r>
              <a:rPr lang="en-US" sz="1300" dirty="0"/>
              <a:t>  	Update Charts and Insert WordArt</a:t>
            </a:r>
          </a:p>
          <a:p>
            <a:pPr marL="173736" lvl="1" indent="-173736">
              <a:buFont typeface="Arial" pitchFamily="34" charset="0"/>
              <a:buChar char="•"/>
            </a:pPr>
            <a:r>
              <a:rPr lang="en-US" sz="1300" baseline="0" dirty="0"/>
              <a:t>  	Change Print Settings and Print Workbooks</a:t>
            </a:r>
            <a:endParaRPr lang="en-US" sz="1300" dirty="0"/>
          </a:p>
          <a:p>
            <a:pPr lvl="1">
              <a:buFont typeface="Arial" pitchFamily="34" charset="0"/>
              <a:buNone/>
            </a:pPr>
            <a:endParaRPr lang="en-US" sz="1300" dirty="0"/>
          </a:p>
          <a:p>
            <a:pPr lvl="1">
              <a:buFont typeface="Arial" pitchFamily="34" charset="0"/>
              <a:buNone/>
            </a:pPr>
            <a:endParaRPr lang="en-US" sz="1300"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26962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pie chart </a:t>
            </a:r>
            <a:r>
              <a:rPr lang="en-US" dirty="0"/>
              <a:t>is used when you want to </a:t>
            </a:r>
            <a:r>
              <a:rPr lang="en-US" sz="1200" b="0" i="0" u="none" strike="noStrike" kern="1200" baseline="0" dirty="0">
                <a:solidFill>
                  <a:schemeClr val="tx1"/>
                </a:solidFill>
                <a:latin typeface="+mn-lt"/>
                <a:ea typeface="+mn-ea"/>
                <a:cs typeface="+mn-cs"/>
              </a:rPr>
              <a:t>display the relationship of parts to a whole.</a:t>
            </a:r>
            <a:r>
              <a:rPr lang="en-US" dirty="0"/>
              <a:t> After</a:t>
            </a:r>
            <a:r>
              <a:rPr lang="en-US" baseline="0" dirty="0"/>
              <a:t> you have selected the data that you want included in the chart, Excel will recommend charts for that data.</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chart can either be embedded—placed in the worksheet where the data appears—or be placed on a sheet by itself. This sheet is called a </a:t>
            </a:r>
            <a:r>
              <a:rPr lang="en-US" b="1" i="1" baseline="0" dirty="0"/>
              <a:t>chart sheet</a:t>
            </a:r>
            <a:r>
              <a:rPr lang="en-US" baseline="0" dirty="0"/>
              <a: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3-D</a:t>
            </a:r>
            <a:r>
              <a:rPr lang="en-US" dirty="0"/>
              <a:t> or </a:t>
            </a:r>
            <a:r>
              <a:rPr lang="en-US" b="1" i="1" dirty="0"/>
              <a:t>three-dimensional</a:t>
            </a:r>
            <a:r>
              <a:rPr lang="en-US" baseline="0" dirty="0"/>
              <a:t> chart is one where the image appears to have all three spatial dimensions—length, width, and depth.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Format</a:t>
            </a:r>
            <a:r>
              <a:rPr lang="en-US" baseline="0" dirty="0"/>
              <a:t> Chart A</a:t>
            </a:r>
            <a:r>
              <a:rPr lang="en-US" dirty="0"/>
              <a:t>rea</a:t>
            </a:r>
            <a:r>
              <a:rPr lang="en-US" baseline="0" dirty="0"/>
              <a:t> allows you to modify the gradient fill and linear type of the chart.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feature of Excel is that when the source data of a chart is changed, the chart is updated to reflect the change.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This slide shows that the data labels and pie slices have been updated after data in the worksheet was changed.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 only are data values updated within</a:t>
            </a:r>
            <a:r>
              <a:rPr lang="en-US" baseline="0" dirty="0"/>
              <a:t> the chart, but also category labels when they are changed in the worksheet.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WordArt can be inserted into a worksheet, which can be beneficial for creating titles.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Page Layout</a:t>
            </a:r>
            <a:r>
              <a:rPr lang="en-US" baseline="0" dirty="0"/>
              <a:t> view allows you to preview and adjust the printed document.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Scale to Fit group allows you to fit your worksheet</a:t>
            </a:r>
            <a:r>
              <a:rPr lang="en-US" baseline="0" dirty="0"/>
              <a:t> and the chart onto one page.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a:t>Once you go through the skills</a:t>
            </a:r>
            <a:r>
              <a:rPr lang="en-US" baseline="0" dirty="0"/>
              <a:t> in this chapter, you will be able to create spreadsheets and charts like the ones shown here.</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3738864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can change the print settings to print the active sheet, entire workbook, or just a portion of a worksheet that you select.</a:t>
            </a:r>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auto">
              <a:spcBef>
                <a:spcPts val="0"/>
              </a:spcBef>
              <a:spcAft>
                <a:spcPts val="0"/>
              </a:spcAft>
              <a:defRPr/>
            </a:pPr>
            <a:r>
              <a:rPr lang="en-US" dirty="0"/>
              <a:t>The following additional skills will be practiced.</a:t>
            </a:r>
          </a:p>
          <a:p>
            <a:pPr marL="173736" indent="-171450">
              <a:buFont typeface="Arial" panose="020B0604020202020204" pitchFamily="34" charset="0"/>
              <a:buChar char="•"/>
            </a:pPr>
            <a:r>
              <a:rPr lang="en-US" dirty="0"/>
              <a:t>	</a:t>
            </a:r>
            <a:r>
              <a:rPr lang="en-US" baseline="0" dirty="0"/>
              <a:t>Validate Workbooks for Accessibility</a:t>
            </a:r>
          </a:p>
          <a:p>
            <a:pPr marL="171450" indent="-171450">
              <a:buFont typeface="Arial" panose="020B0604020202020204" pitchFamily="34" charset="0"/>
              <a:buChar char="•"/>
            </a:pPr>
            <a:r>
              <a:rPr lang="en-US" dirty="0"/>
              <a:t>	</a:t>
            </a:r>
            <a:r>
              <a:rPr lang="en-US" baseline="0" dirty="0"/>
              <a:t>Change Chart Types</a:t>
            </a:r>
          </a:p>
          <a:p>
            <a:pPr marL="173736" marR="0" lvl="1" indent="-171450" algn="l" defTabSz="914400" rtl="0" eaLnBrk="1" fontAlgn="auto" latinLnBrk="0" hangingPunct="1">
              <a:lnSpc>
                <a:spcPct val="100000"/>
              </a:lnSpc>
              <a:spcBef>
                <a:spcPts val="0"/>
              </a:spcBef>
              <a:spcAft>
                <a:spcPts val="1200"/>
              </a:spcAft>
              <a:buClrTx/>
              <a:buSzTx/>
              <a:buFont typeface="Arial" pitchFamily="34" charset="0"/>
              <a:buChar char="•"/>
              <a:tabLst/>
              <a:defRPr/>
            </a:pPr>
            <a:r>
              <a:rPr lang="en-US" dirty="0"/>
              <a:t>	</a:t>
            </a:r>
            <a:r>
              <a:rPr lang="en-US" baseline="0" dirty="0"/>
              <a:t>Create Hierarchy Charts</a:t>
            </a:r>
            <a:endParaRPr lang="en-US" dirty="0"/>
          </a:p>
          <a:p>
            <a:pPr marL="171450" indent="-171450">
              <a:buFont typeface="Arial" panose="020B0604020202020204" pitchFamily="34" charset="0"/>
              <a:buChar char="•"/>
            </a:pPr>
            <a:r>
              <a:rPr lang="en-US" dirty="0"/>
              <a:t>	</a:t>
            </a:r>
            <a:r>
              <a:rPr lang="en-US" baseline="0" dirty="0"/>
              <a:t>Create Funnel Charts</a:t>
            </a:r>
            <a:endParaRPr lang="en-US" dirty="0"/>
          </a:p>
          <a:p>
            <a:pPr fontAlgn="auto">
              <a:spcBef>
                <a:spcPts val="0"/>
              </a:spcBef>
              <a:spcAft>
                <a:spcPts val="0"/>
              </a:spcAft>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Accessibility</a:t>
            </a:r>
            <a:r>
              <a:rPr lang="en-US" dirty="0"/>
              <a:t> is</a:t>
            </a:r>
            <a:r>
              <a:rPr lang="en-US" baseline="0" dirty="0"/>
              <a:t> technology that adapts the display for nonvisual users. The </a:t>
            </a:r>
            <a:r>
              <a:rPr lang="en-US" b="1" i="1" baseline="0" dirty="0"/>
              <a:t>Accessibility Checker </a:t>
            </a:r>
            <a:r>
              <a:rPr lang="en-US" baseline="0" dirty="0"/>
              <a:t>finds potential accessibility issues and creates a report. </a:t>
            </a:r>
            <a:r>
              <a:rPr lang="en-US" b="1" i="1" baseline="0" dirty="0"/>
              <a:t>Alternative (Alt) text </a:t>
            </a:r>
            <a:r>
              <a:rPr lang="en-US" baseline="0" dirty="0"/>
              <a:t>is text used in documents and webpages to provide a text description of an object.</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may decide that a different type of chart would be better for displaying your information. </a:t>
            </a:r>
            <a:r>
              <a:rPr lang="en-US" baseline="0" dirty="0"/>
              <a:t>Excel allows you to change the type of a chart after it is created. A </a:t>
            </a:r>
            <a:r>
              <a:rPr lang="en-US" b="1" i="1" baseline="0" dirty="0"/>
              <a:t>chart type </a:t>
            </a:r>
            <a:r>
              <a:rPr lang="en-US" baseline="0" dirty="0"/>
              <a:t>is a specific design of how data is displayed or compared in a chart. In a </a:t>
            </a:r>
            <a:r>
              <a:rPr lang="en-US" b="1" i="1" baseline="0" dirty="0"/>
              <a:t>bar chart</a:t>
            </a:r>
            <a:r>
              <a:rPr lang="en-US" baseline="0" dirty="0"/>
              <a:t>, the categories are displayed on the vertical axis, and the values are displayed on the horizontal axis. A bar chart illustrates comparisons among individual items. In a column chart, the values are displayed on the vertical axis, and the categories are displayed on the horizontal axis.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a:t>
            </a:r>
            <a:r>
              <a:rPr lang="en-US" b="1" i="1" baseline="0" dirty="0"/>
              <a:t>hierarchy chart </a:t>
            </a:r>
            <a:r>
              <a:rPr lang="en-US" baseline="0" dirty="0"/>
              <a:t>is a graphic representation of a series of ordered groupings within a system.</a:t>
            </a:r>
          </a:p>
          <a:p>
            <a:endParaRPr lang="en-US" baseline="0" dirty="0"/>
          </a:p>
          <a:p>
            <a:r>
              <a:rPr lang="en-US" baseline="0" dirty="0"/>
              <a:t>A </a:t>
            </a:r>
            <a:r>
              <a:rPr lang="en-US" b="1" i="1" baseline="0" dirty="0" err="1"/>
              <a:t>treemap</a:t>
            </a:r>
            <a:r>
              <a:rPr lang="en-US" b="1" i="1" baseline="0" dirty="0"/>
              <a:t> chart </a:t>
            </a:r>
            <a:r>
              <a:rPr lang="en-US" baseline="0" dirty="0"/>
              <a:t>is a type of hierarchy chart that is used to identify patterns of data points.</a:t>
            </a:r>
          </a:p>
          <a:p>
            <a:endParaRPr lang="en-US" baseline="0" dirty="0"/>
          </a:p>
          <a:p>
            <a:r>
              <a:rPr lang="en-US" baseline="0" dirty="0"/>
              <a:t>A </a:t>
            </a:r>
            <a:r>
              <a:rPr lang="en-US" b="1" i="1" baseline="0" dirty="0"/>
              <a:t>sunburst chart </a:t>
            </a:r>
            <a:r>
              <a:rPr lang="en-US" baseline="0" dirty="0"/>
              <a:t>is another type of hierarchy chart that is used to show hierarchy through a series of rings.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a:t>
            </a:r>
            <a:r>
              <a:rPr lang="en-US" b="1" i="1" baseline="0" dirty="0"/>
              <a:t>funnel chart </a:t>
            </a:r>
            <a:r>
              <a:rPr lang="en-US" baseline="0" dirty="0"/>
              <a:t>represents stages in the progressive reduction from one phase to another.</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you have learned how to:</a:t>
            </a:r>
            <a:endParaRPr lang="en-US" baseline="0" dirty="0"/>
          </a:p>
          <a:p>
            <a:pPr marL="171450" indent="-171450">
              <a:buFont typeface="Wingdings" panose="05000000000000000000" pitchFamily="2" charset="2"/>
              <a:buChar char="Ø"/>
            </a:pPr>
            <a:r>
              <a:rPr lang="en-US" baseline="0" dirty="0"/>
              <a:t>Align and Wrap Text</a:t>
            </a:r>
          </a:p>
          <a:p>
            <a:pPr marL="171450" indent="-171450">
              <a:buFont typeface="Wingdings" panose="05000000000000000000" pitchFamily="2" charset="2"/>
              <a:buChar char="Ø"/>
            </a:pPr>
            <a:r>
              <a:rPr lang="en-US" baseline="0" dirty="0"/>
              <a:t>Apply Absolute Cell References</a:t>
            </a:r>
          </a:p>
          <a:p>
            <a:pPr marL="171450" indent="-171450">
              <a:buFont typeface="Wingdings" panose="05000000000000000000" pitchFamily="2" charset="2"/>
              <a:buChar char="Ø"/>
            </a:pPr>
            <a:r>
              <a:rPr lang="en-US" baseline="0" dirty="0"/>
              <a:t>Format Numbers</a:t>
            </a:r>
          </a:p>
          <a:p>
            <a:pPr marL="171450" indent="-171450">
              <a:buFont typeface="Wingdings" panose="05000000000000000000" pitchFamily="2" charset="2"/>
              <a:buChar char="Ø"/>
            </a:pPr>
            <a:r>
              <a:rPr lang="en-US" baseline="0" dirty="0"/>
              <a:t>Insert the AVERAGE, MIN, and MAX Functions</a:t>
            </a:r>
          </a:p>
          <a:p>
            <a:pPr marL="171450" indent="-171450">
              <a:buFont typeface="Wingdings" panose="05000000000000000000" pitchFamily="2" charset="2"/>
              <a:buChar char="Ø"/>
            </a:pPr>
            <a:r>
              <a:rPr lang="en-US" baseline="0" dirty="0"/>
              <a:t>Create and Format Column Charts</a:t>
            </a:r>
          </a:p>
          <a:p>
            <a:pPr marL="171450" indent="-171450">
              <a:buFont typeface="Wingdings" panose="05000000000000000000" pitchFamily="2" charset="2"/>
              <a:buChar char="Ø"/>
            </a:pPr>
            <a:r>
              <a:rPr lang="en-US" baseline="0" dirty="0"/>
              <a:t>Create and Format Pie Charts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2045692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a:solidFill>
                  <a:schemeClr val="tx1"/>
                </a:solidFill>
              </a:rPr>
              <a:t>As you complete this chapter</a:t>
            </a:r>
            <a:r>
              <a:rPr lang="en-US" baseline="0" dirty="0">
                <a:solidFill>
                  <a:schemeClr val="tx1"/>
                </a:solidFill>
              </a:rPr>
              <a:t> in Excel, be sure you ask questions. You want to understand the concepts so that you can continue to build on them in future chapters.</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2186134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166068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 cell A5, we see a truncated label. The value in cell A5 is currently wider than the width of column C. The value is truncated because there is a value in cell B5. The values in column F are being replaced by hash marks indicating that the column is currently too narrow to display the values as formatted.</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1" i="1" dirty="0"/>
              <a:t>series</a:t>
            </a:r>
            <a:r>
              <a:rPr lang="en-US" baseline="0" dirty="0"/>
              <a:t> is a group of numbers, text, dates, or time periods that come one after another in succession. A series is shown in cells B2, C2, D2, and E2.</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text</a:t>
            </a:r>
            <a:r>
              <a:rPr lang="en-US" b="1" i="1" baseline="0" dirty="0"/>
              <a:t> wrap </a:t>
            </a:r>
            <a:r>
              <a:rPr lang="en-US" baseline="0" dirty="0"/>
              <a:t>feature allows text to appear on multiple lines within a cell. This can be very useful in the creation of column headings. </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Excel’s </a:t>
            </a:r>
            <a:r>
              <a:rPr lang="en-US" b="1" i="1" dirty="0"/>
              <a:t>AutoFit </a:t>
            </a:r>
            <a:r>
              <a:rPr lang="en-US" dirty="0"/>
              <a:t>feature allows the user to set the column width to accommodate</a:t>
            </a:r>
            <a:r>
              <a:rPr lang="en-US" baseline="0" dirty="0"/>
              <a:t> the longest entry in the column.</a:t>
            </a: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Quick Analysis button is used to apply conditional formatting or to insert charts and totals.</a:t>
            </a: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76999"/>
          </a:xfrm>
          <a:prstGeom prst="rect">
            <a:avLst/>
          </a:prstGeom>
          <a:noFill/>
        </p:spPr>
        <p:txBody>
          <a:bodyPr wrap="square" rtlCol="0">
            <a:spAutoFit/>
          </a:bodyPr>
          <a:lstStyle/>
          <a:p>
            <a:pPr marL="0" indent="0" algn="r">
              <a:buClrTx/>
              <a:buNone/>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2020 Pearson, Inc. All Rights Reserved.</a:t>
            </a: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igur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3/13/2019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marL="0" indent="0" algn="r">
              <a:buClrTx/>
              <a:buNone/>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2020 Pearson, Inc. All Rights Reserved.</a:t>
            </a:r>
          </a:p>
        </p:txBody>
      </p:sp>
    </p:spTree>
    <p:extLst>
      <p:ext uri="{BB962C8B-B14F-4D97-AF65-F5344CB8AC3E}">
        <p14:creationId xmlns:p14="http://schemas.microsoft.com/office/powerpoint/2010/main" val="371113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lvl1pPr>
              <a:defRPr sz="3400" baseline="0"/>
            </a:lvl1pPr>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3/13/2019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3/13/2019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3/13/2019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3/13/2019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947610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6032" indent="-256032">
              <a:buClr>
                <a:srgbClr val="007FA3"/>
              </a:buClr>
              <a:buSzPct val="100000"/>
              <a:defRPr sz="2600" baseline="0"/>
            </a:lvl1pPr>
            <a:lvl2pPr marL="569913" indent="-285750">
              <a:buClr>
                <a:srgbClr val="007FA3"/>
              </a:buClr>
              <a:defRPr sz="2600" baseline="0"/>
            </a:lvl2pPr>
            <a:lvl3pPr>
              <a:buClr>
                <a:srgbClr val="007FA3"/>
              </a:buClr>
              <a:defRPr sz="2600" baseline="0"/>
            </a:lvl3pPr>
            <a:lvl4pPr>
              <a:buClr>
                <a:srgbClr val="007FA3"/>
              </a:buClr>
              <a:defRPr sz="2600" baseline="0"/>
            </a:lvl4pPr>
            <a:lvl5pPr>
              <a:buClr>
                <a:srgbClr val="007FA3"/>
              </a:buClr>
              <a:defRPr sz="2600" baseline="0"/>
            </a:lvl5pPr>
            <a:lvl6pPr>
              <a:buClr>
                <a:srgbClr val="007FA3"/>
              </a:buClr>
              <a:defRPr sz="2600" baseline="0"/>
            </a:lvl6pPr>
            <a:lvl7pPr>
              <a:buClr>
                <a:srgbClr val="007FA3"/>
              </a:buClr>
              <a:defRPr sz="2600" baseline="0"/>
            </a:lvl7pPr>
            <a:lvl8pPr>
              <a:buClr>
                <a:srgbClr val="007FA3"/>
              </a:buClr>
              <a:defRPr sz="2600" baseline="0"/>
            </a:lvl8pPr>
            <a:lvl9pPr>
              <a:buClr>
                <a:srgbClr val="007FA3"/>
              </a:buClr>
              <a:defRPr sz="2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3/13/2019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Box 12"/>
          <p:cNvSpPr txBox="1"/>
          <p:nvPr userDrawn="1"/>
        </p:nvSpPr>
        <p:spPr>
          <a:xfrm>
            <a:off x="1600200" y="6429345"/>
            <a:ext cx="7162800" cy="276999"/>
          </a:xfrm>
          <a:prstGeom prst="rect">
            <a:avLst/>
          </a:prstGeom>
          <a:noFill/>
        </p:spPr>
        <p:txBody>
          <a:bodyPr wrap="square" rtlCol="0">
            <a:spAutoFit/>
          </a:bodyPr>
          <a:lstStyle/>
          <a:p>
            <a:pPr marL="0" indent="0" algn="r">
              <a:buClrTx/>
              <a:buNone/>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2020 Pearson, Inc. All Rights Reserved.</a:t>
            </a:r>
          </a:p>
        </p:txBody>
      </p:sp>
    </p:spTree>
    <p:extLst>
      <p:ext uri="{BB962C8B-B14F-4D97-AF65-F5344CB8AC3E}">
        <p14:creationId xmlns:p14="http://schemas.microsoft.com/office/powerpoint/2010/main" val="220379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400" baseline="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3/13/2019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9" name="TextBox 8"/>
          <p:cNvSpPr txBox="1"/>
          <p:nvPr userDrawn="1"/>
        </p:nvSpPr>
        <p:spPr>
          <a:xfrm>
            <a:off x="1600200" y="6429345"/>
            <a:ext cx="7162800" cy="276999"/>
          </a:xfrm>
          <a:prstGeom prst="rect">
            <a:avLst/>
          </a:prstGeom>
          <a:noFill/>
        </p:spPr>
        <p:txBody>
          <a:bodyPr wrap="square" rtlCol="0">
            <a:spAutoFit/>
          </a:bodyPr>
          <a:lstStyle/>
          <a:p>
            <a:pPr marL="0" indent="0" algn="r">
              <a:buClrTx/>
              <a:buNone/>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2020 Pearson, Inc. All Rights Reserved.</a:t>
            </a: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62" r:id="rId5"/>
    <p:sldLayoutId id="2147483659" r:id="rId6"/>
    <p:sldLayoutId id="2147483658" r:id="rId7"/>
    <p:sldLayoutId id="2147483660" r:id="rId8"/>
    <p:sldLayoutId id="2147483661" r:id="rId9"/>
    <p:sldLayoutId id="2147483651" r:id="rId10"/>
    <p:sldLayoutId id="2147483654" r:id="rId11"/>
    <p:sldLayoutId id="2147483655" r:id="rId12"/>
  </p:sldLayoutIdLst>
  <p:txStyles>
    <p:titleStyle>
      <a:lvl1pPr algn="l" defTabSz="914400" rtl="0" eaLnBrk="1" latinLnBrk="0" hangingPunct="1">
        <a:lnSpc>
          <a:spcPct val="100000"/>
        </a:lnSpc>
        <a:spcBef>
          <a:spcPct val="0"/>
        </a:spcBef>
        <a:buNone/>
        <a:defRPr sz="3400" b="1" kern="1200" baseline="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87625"/>
            <a:ext cx="8001000" cy="990599"/>
          </a:xfrm>
        </p:spPr>
        <p:txBody>
          <a:bodyPr anchor="b"/>
          <a:lstStyle/>
          <a:p>
            <a:pPr>
              <a:defRPr/>
            </a:pPr>
            <a:r>
              <a:rPr lang="en-US" dirty="0"/>
              <a:t>Skills for Success with Microsoft Office 365 </a:t>
            </a:r>
            <a:r>
              <a:rPr lang="pt-BR" dirty="0"/>
              <a:t>Volume 1</a:t>
            </a:r>
            <a:endParaRPr lang="en-US" dirty="0"/>
          </a:p>
        </p:txBody>
      </p:sp>
      <p:sp>
        <p:nvSpPr>
          <p:cNvPr id="3" name="Text Placeholder 2"/>
          <p:cNvSpPr>
            <a:spLocks noGrp="1"/>
          </p:cNvSpPr>
          <p:nvPr>
            <p:ph type="body" sz="quarter" idx="13"/>
          </p:nvPr>
        </p:nvSpPr>
        <p:spPr>
          <a:xfrm>
            <a:off x="457200" y="1557126"/>
            <a:ext cx="8001001" cy="349068"/>
          </a:xfrm>
        </p:spPr>
        <p:txBody>
          <a:bodyPr/>
          <a:lstStyle/>
          <a:p>
            <a:r>
              <a:rPr lang="pt-BR" dirty="0"/>
              <a:t>First Edition</a:t>
            </a:r>
            <a:endParaRPr lang="en-IN" dirty="0"/>
          </a:p>
        </p:txBody>
      </p:sp>
      <p:sp>
        <p:nvSpPr>
          <p:cNvPr id="4" name="Text Placeholder 3"/>
          <p:cNvSpPr>
            <a:spLocks noGrp="1"/>
          </p:cNvSpPr>
          <p:nvPr>
            <p:ph type="body" sz="quarter" idx="14"/>
          </p:nvPr>
        </p:nvSpPr>
        <p:spPr>
          <a:xfrm>
            <a:off x="5486400" y="2514600"/>
            <a:ext cx="3387642" cy="936593"/>
          </a:xfrm>
        </p:spPr>
        <p:txBody>
          <a:bodyPr/>
          <a:lstStyle/>
          <a:p>
            <a:pPr algn="ctr"/>
            <a:r>
              <a:rPr lang="en-US" b="1" dirty="0"/>
              <a:t>Chapter 2</a:t>
            </a:r>
          </a:p>
        </p:txBody>
      </p:sp>
      <p:sp>
        <p:nvSpPr>
          <p:cNvPr id="5" name="Text Placeholder 4"/>
          <p:cNvSpPr>
            <a:spLocks noGrp="1"/>
          </p:cNvSpPr>
          <p:nvPr>
            <p:ph type="body" sz="quarter" idx="15"/>
          </p:nvPr>
        </p:nvSpPr>
        <p:spPr>
          <a:xfrm>
            <a:off x="5486399" y="3703637"/>
            <a:ext cx="3387641" cy="1858963"/>
          </a:xfrm>
        </p:spPr>
        <p:txBody>
          <a:bodyPr/>
          <a:lstStyle/>
          <a:p>
            <a:pPr algn="ctr"/>
            <a:r>
              <a:rPr lang="en-US" dirty="0"/>
              <a:t>Insert Summary Functions and Create Charts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77" y="2097244"/>
            <a:ext cx="3715566" cy="3715566"/>
          </a:xfrm>
          <a:prstGeom prst="rect">
            <a:avLst/>
          </a:prstGeom>
          <a:ln w="9525">
            <a:solidFill>
              <a:schemeClr val="tx1"/>
            </a:solidFill>
          </a:ln>
        </p:spPr>
      </p:pic>
      <p:sp>
        <p:nvSpPr>
          <p:cNvPr id="11" name="Text Placeholder 3"/>
          <p:cNvSpPr>
            <a:spLocks noGrp="1"/>
          </p:cNvSpPr>
          <p:nvPr>
            <p:ph type="body" sz="quarter" idx="14"/>
          </p:nvPr>
        </p:nvSpPr>
        <p:spPr>
          <a:xfrm>
            <a:off x="2819400" y="6397501"/>
            <a:ext cx="5848350" cy="259773"/>
          </a:xfrm>
        </p:spPr>
        <p:txBody>
          <a:bodyPr/>
          <a:lstStyle/>
          <a:p>
            <a:pPr algn="r">
              <a:buClrTx/>
              <a:defRPr/>
            </a:pPr>
            <a:r>
              <a:rPr lang="en-IN" altLang="en-US" sz="1200" dirty="0">
                <a:latin typeface="Verdana" panose="020B0604030504040204" pitchFamily="34" charset="0"/>
                <a:ea typeface="Verdana" panose="020B0604030504040204" pitchFamily="34" charset="0"/>
                <a:cs typeface="Verdana" panose="020B0604030504040204" pitchFamily="34" charset="0"/>
              </a:rPr>
              <a:t>Copyright © 2020 Pearson, Inc. All Rights Reserved.</a:t>
            </a:r>
          </a:p>
        </p:txBody>
      </p:sp>
    </p:spTree>
    <p:extLst>
      <p:ext uri="{BB962C8B-B14F-4D97-AF65-F5344CB8AC3E}">
        <p14:creationId xmlns:p14="http://schemas.microsoft.com/office/powerpoint/2010/main" val="2546176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2: Apply Absolute Cell References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(2 of 4)</a:t>
            </a:r>
            <a:endParaRPr lang="en-US" sz="2000" b="0" baseline="0" dirty="0"/>
          </a:p>
        </p:txBody>
      </p:sp>
      <p:pic>
        <p:nvPicPr>
          <p:cNvPr id="3" name="Picture 2" descr="A screenshot shows the formula being applied to cells in the excel sh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879" y="1819375"/>
            <a:ext cx="5356830" cy="4069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2: Apply Absolute Cell References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(3 of 4)</a:t>
            </a:r>
            <a:endParaRPr lang="en-US" sz="2000" b="0" baseline="0" dirty="0"/>
          </a:p>
        </p:txBody>
      </p:sp>
      <p:pic>
        <p:nvPicPr>
          <p:cNvPr id="3" name="Picture 2" descr="A screenshot of “Expenditures” Excel sheet explains, “Absolute refer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207" y="1819375"/>
            <a:ext cx="6944563" cy="40690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2: Apply Absolute Cell References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(4 of 4)</a:t>
            </a:r>
            <a:endParaRPr lang="en-US" sz="2000" b="0" baseline="0" dirty="0"/>
          </a:p>
        </p:txBody>
      </p:sp>
      <p:pic>
        <p:nvPicPr>
          <p:cNvPr id="3" name="Picture 2" descr="In the Excel sheet the formula bar holds a formulas, &quot;equals F subscript 3 over dollar-sign F dollar-sign 11&quot; and it is labeled, &quot;Relative reference changed from F 3 to F 4&quot; and &quot;Divisor remains an absolute cell reference of $F$11.&quot; The second cell of the column &quot;Percent of Expenditures&quot; is selec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58" y="1819375"/>
            <a:ext cx="6944563" cy="40690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3: Format Numbers </a:t>
            </a:r>
            <a:r>
              <a:rPr lang="en-US" sz="2000" b="0" baseline="0" dirty="0"/>
              <a:t>(1 of 4)</a:t>
            </a:r>
          </a:p>
        </p:txBody>
      </p:sp>
      <p:pic>
        <p:nvPicPr>
          <p:cNvPr id="3" name="Picture 2" descr="A screenshot of “Expenditures” Excel sheet has the “General Number Format” button labeled in the ribbon and the cell B2 is activ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7370"/>
            <a:ext cx="6944563" cy="4069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3: Format Numbers </a:t>
            </a:r>
            <a:r>
              <a:rPr lang="en-US" sz="2000" b="0" baseline="0" dirty="0"/>
              <a:t>(2 of 4)</a:t>
            </a:r>
          </a:p>
        </p:txBody>
      </p:sp>
      <p:pic>
        <p:nvPicPr>
          <p:cNvPr id="3" name="Picture 2" descr="A screenshot shows an excel sheet in which the number in the cell B6 is selected. In the formula bar the number, 2472333.13 is displayed with decimal number and the number 2,472,333 is displayed with decimals hidd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9375"/>
            <a:ext cx="6944563" cy="4069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3: Format Numbers </a:t>
            </a:r>
            <a:r>
              <a:rPr lang="en-US" sz="2000" b="0" baseline="0" dirty="0"/>
              <a:t>(3 of 4)</a:t>
            </a:r>
          </a:p>
        </p:txBody>
      </p:sp>
      <p:pic>
        <p:nvPicPr>
          <p:cNvPr id="3" name="Picture 2" descr="A screenshot of “Expenditures” table shows the numbers with one decimal in the “Percent of Expenditures” column and the last row labeled, “Total cell style appli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9375"/>
            <a:ext cx="6944563" cy="4069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3: Format Numbers </a:t>
            </a:r>
            <a:r>
              <a:rPr lang="en-US" sz="2000" b="0" baseline="0" dirty="0"/>
              <a:t>(4 of 4)</a:t>
            </a:r>
          </a:p>
        </p:txBody>
      </p:sp>
      <p:pic>
        <p:nvPicPr>
          <p:cNvPr id="3" name="Picture 2" descr="A screenshot shows the decimal hidden numbers in the last column and the table style is applied to the last ro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7370"/>
            <a:ext cx="6944563" cy="40690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4: Insert the Average Function </a:t>
            </a:r>
            <a:r>
              <a:rPr lang="en-US" sz="2000" b="0" baseline="0" dirty="0"/>
              <a:t>(1 of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9375"/>
            <a:ext cx="6944563" cy="4069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4: Insert the Average Function </a:t>
            </a:r>
            <a:r>
              <a:rPr lang="en-US" sz="2000" b="0" baseline="0" dirty="0"/>
              <a:t>(2 of 3)</a:t>
            </a:r>
          </a:p>
        </p:txBody>
      </p:sp>
      <p:pic>
        <p:nvPicPr>
          <p:cNvPr id="3" name="Picture 2" descr="A screenshot shows how an AVERAGE function works along with a ScreenTi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9375"/>
            <a:ext cx="6944563" cy="40690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4: Insert the Average Function </a:t>
            </a:r>
            <a:r>
              <a:rPr lang="en-US" sz="2000" b="0" baseline="0" dirty="0"/>
              <a:t>(3 of 3)</a:t>
            </a:r>
          </a:p>
        </p:txBody>
      </p:sp>
      <p:pic>
        <p:nvPicPr>
          <p:cNvPr id="3" name="Picture 2" descr="A screenshot shows, the “Average Expenditure” value is calculated for each column and it is labe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796" y="1817370"/>
            <a:ext cx="6944563" cy="4069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a:t>
            </a:r>
            <a:r>
              <a:rPr lang="en-US" sz="2000" b="0" dirty="0"/>
              <a:t>(1 of 2)</a:t>
            </a:r>
          </a:p>
        </p:txBody>
      </p:sp>
      <p:sp>
        <p:nvSpPr>
          <p:cNvPr id="3" name="Content Placeholder 2"/>
          <p:cNvSpPr>
            <a:spLocks noGrp="1"/>
          </p:cNvSpPr>
          <p:nvPr>
            <p:ph idx="1"/>
          </p:nvPr>
        </p:nvSpPr>
        <p:spPr>
          <a:xfrm>
            <a:off x="457200" y="1600201"/>
            <a:ext cx="8229600" cy="2895600"/>
          </a:xfrm>
        </p:spPr>
        <p:txBody>
          <a:bodyPr/>
          <a:lstStyle/>
          <a:p>
            <a:pPr marL="429768" indent="-429768">
              <a:buFont typeface="+mj-lt"/>
              <a:buAutoNum type="arabicPeriod"/>
            </a:pPr>
            <a:r>
              <a:rPr lang="en-US" dirty="0"/>
              <a:t>Align and Wrap Text</a:t>
            </a:r>
          </a:p>
          <a:p>
            <a:pPr marL="429768" indent="-429768">
              <a:buFont typeface="+mj-lt"/>
              <a:buAutoNum type="arabicPeriod"/>
            </a:pPr>
            <a:r>
              <a:rPr lang="en-US" dirty="0"/>
              <a:t>Apply Absolute Cell References</a:t>
            </a:r>
          </a:p>
          <a:p>
            <a:pPr marL="429768" indent="-429768">
              <a:buFont typeface="+mj-lt"/>
              <a:buAutoNum type="arabicPeriod"/>
            </a:pPr>
            <a:r>
              <a:rPr lang="en-US" dirty="0"/>
              <a:t>Format Numbers</a:t>
            </a:r>
          </a:p>
          <a:p>
            <a:pPr marL="429768" indent="-429768">
              <a:buFont typeface="+mj-lt"/>
              <a:buAutoNum type="arabicPeriod"/>
            </a:pPr>
            <a:r>
              <a:rPr lang="en-US" dirty="0"/>
              <a:t>Insert the Average Function</a:t>
            </a:r>
          </a:p>
          <a:p>
            <a:pPr marL="429768" indent="-429768">
              <a:buFont typeface="+mj-lt"/>
              <a:buAutoNum type="arabicPeriod"/>
            </a:pPr>
            <a:r>
              <a:rPr lang="en-US" dirty="0"/>
              <a:t>Insert the MIN and MAX functions</a:t>
            </a:r>
          </a:p>
        </p:txBody>
      </p:sp>
    </p:spTree>
    <p:extLst>
      <p:ext uri="{BB962C8B-B14F-4D97-AF65-F5344CB8AC3E}">
        <p14:creationId xmlns:p14="http://schemas.microsoft.com/office/powerpoint/2010/main" val="216942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066800"/>
          </a:xfrm>
        </p:spPr>
        <p:txBody>
          <a:bodyPr/>
          <a:lstStyle/>
          <a:p>
            <a:r>
              <a:rPr lang="en-US" dirty="0"/>
              <a:t>Skill 5: Insert the MIN and MAX Functions </a:t>
            </a:r>
            <a:r>
              <a:rPr lang="en-US" sz="2000" b="0" baseline="0" dirty="0"/>
              <a:t>(1 of 3)</a:t>
            </a:r>
          </a:p>
        </p:txBody>
      </p:sp>
      <p:pic>
        <p:nvPicPr>
          <p:cNvPr id="3" name="Picture 2" descr="In an Excel sheet, the formula bar holds, equals MAX (C5: C32) and it is labeled, “MAX function in formula bar” and the, “Total Average Minimum and Maximum” values, 456 and 2,399,522 are labeled respectivel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7370"/>
            <a:ext cx="6944563" cy="406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20000" cy="1066800"/>
          </a:xfrm>
        </p:spPr>
        <p:txBody>
          <a:bodyPr/>
          <a:lstStyle/>
          <a:p>
            <a:r>
              <a:rPr lang="en-US" dirty="0"/>
              <a:t>Skill 5: Insert the MIN and MAX Functions </a:t>
            </a:r>
            <a:r>
              <a:rPr lang="en-US" sz="2000" b="0" dirty="0"/>
              <a:t>(2 of 3)</a:t>
            </a:r>
            <a:endParaRPr lang="en-US" sz="2000" b="0" baseline="0" dirty="0"/>
          </a:p>
        </p:txBody>
      </p:sp>
      <p:pic>
        <p:nvPicPr>
          <p:cNvPr id="3" name="Picture 2" descr="A screenshot shows the Average Minimum and Maximum values selected and labeled, “Formulas AutoFilled across the columns” at the bottom of the Excel sh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188" y="1817370"/>
            <a:ext cx="6864477" cy="40690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20000" cy="1066800"/>
          </a:xfrm>
        </p:spPr>
        <p:txBody>
          <a:bodyPr/>
          <a:lstStyle/>
          <a:p>
            <a:r>
              <a:rPr lang="en-US" dirty="0"/>
              <a:t>Skill 5: Insert the MIN and MAX Functions </a:t>
            </a:r>
            <a:r>
              <a:rPr lang="en-US" sz="2000" b="0" dirty="0"/>
              <a:t>(3 of 3)</a:t>
            </a:r>
            <a:endParaRPr lang="en-US" sz="2000" b="0" baseline="0" dirty="0"/>
          </a:p>
        </p:txBody>
      </p:sp>
      <p:pic>
        <p:nvPicPr>
          <p:cNvPr id="3" name="Picture 2" descr="The “Expenditures” Excel sheet is shown in which the data in the row headers, “Average, Minimum, and Maximum Expenditure” are labe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007" y="1819375"/>
            <a:ext cx="6979460" cy="40690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6: Create and Format Column Charts </a:t>
            </a:r>
            <a:r>
              <a:rPr lang="en-US" sz="2000" b="0" baseline="0" dirty="0"/>
              <a:t>(1 of 4)</a:t>
            </a:r>
          </a:p>
        </p:txBody>
      </p:sp>
      <p:pic>
        <p:nvPicPr>
          <p:cNvPr id="3" name="Picture 2" descr="The “Quick analysis” button is displayed over the “Expenditures” Excel sheet in which the columns, “Department, first quarter, second quarter, third quarter, and fourth quarter” are selected. In the Quick Analysis gallery the charts tab is selec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20" y="1817370"/>
            <a:ext cx="6979460" cy="40690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6: Create and Format Column Charts </a:t>
            </a:r>
            <a:r>
              <a:rPr lang="en-US" sz="2000" b="0" baseline="0" dirty="0"/>
              <a:t>(2 of 4)</a:t>
            </a:r>
          </a:p>
        </p:txBody>
      </p:sp>
      <p:pic>
        <p:nvPicPr>
          <p:cNvPr id="3" name="Picture 2" descr="A screenshot shows the “Charts” option applied to the data of the “Expenditures” Excel sh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20" y="1817370"/>
            <a:ext cx="6979460" cy="40690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6: Create and Format Column Charts </a:t>
            </a:r>
            <a:r>
              <a:rPr lang="en-US" sz="2000" b="0" baseline="0" dirty="0"/>
              <a:t>(3 of 4)</a:t>
            </a:r>
          </a:p>
        </p:txBody>
      </p:sp>
      <p:pic>
        <p:nvPicPr>
          <p:cNvPr id="3" name="Picture 2" descr="In the “Expenditures” Excel sheet, that data under the columns, “first quarter, second quarter, third quarter, and fourth quarter” are selected and labeled, “Data points” and the chart is moved to the bottom of the sh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64" y="1817370"/>
            <a:ext cx="6991171" cy="40690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6: Create and Format Column Charts </a:t>
            </a:r>
            <a:r>
              <a:rPr lang="en-US" sz="2000" b="0" baseline="0" dirty="0"/>
              <a:t>(4 of 4)</a:t>
            </a:r>
          </a:p>
        </p:txBody>
      </p:sp>
      <p:pic>
        <p:nvPicPr>
          <p:cNvPr id="3" name="Picture 2" descr="The Excel sheet holds a bar chart renamed to, &quot;Department Expenditures.&quot; The data of the table are expressed as bars of the chart and they are labeled, &quot;Data Marker&quot; and the color legends that represent, &quot;First quarter, second quarter, third quarter, and fourth quarter&quot; are labeled, &quot;Legend assigns colors for the data series.&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20" y="1817370"/>
            <a:ext cx="6979460" cy="40690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7: Create and Format Line Charts </a:t>
            </a:r>
            <a:r>
              <a:rPr lang="en-US" sz="2000" b="0" baseline="0" dirty="0"/>
              <a:t>(1 of </a:t>
            </a:r>
            <a:r>
              <a:rPr lang="en-US" sz="2000" b="0" dirty="0"/>
              <a:t>3</a:t>
            </a:r>
            <a:r>
              <a:rPr lang="en-US" sz="2000" b="0" baseline="0" dirty="0"/>
              <a:t>)</a:t>
            </a:r>
          </a:p>
        </p:txBody>
      </p:sp>
      <p:pic>
        <p:nvPicPr>
          <p:cNvPr id="3" name="Picture 2" descr="A screenshot of an Excel sheet, “Expenditures” displays a line chart over a selected data. The lines are labeled, “Data markers” and the legends of the graph are labeled, “Series of Ti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99" y="1817370"/>
            <a:ext cx="6979460" cy="40690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7: Create and Format Line Charts </a:t>
            </a:r>
            <a:r>
              <a:rPr lang="en-US" sz="2000" b="0" baseline="0" dirty="0"/>
              <a:t>(2 of 3)</a:t>
            </a:r>
          </a:p>
        </p:txBody>
      </p:sp>
      <p:pic>
        <p:nvPicPr>
          <p:cNvPr id="4" name="Picture 3" descr="In the Excel sheet, a chart is displayed with its editing tools. The “Chart Styles button” in the top-right corner is selected. The “Chart Color gallery” is displayed on the right, in which the “Color” tab is selected.">
            <a:extLst>
              <a:ext uri="{FF2B5EF4-FFF2-40B4-BE49-F238E27FC236}">
                <a16:creationId xmlns:a16="http://schemas.microsoft.com/office/drawing/2014/main" id="{0F17D2F3-51BA-4D6A-904B-01A85CA11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602" y="1823794"/>
            <a:ext cx="6985294" cy="407248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7: Create and Format Line Charts </a:t>
            </a:r>
            <a:r>
              <a:rPr lang="en-US" sz="2000" b="0" baseline="0" dirty="0"/>
              <a:t>(3 of 3)</a:t>
            </a:r>
          </a:p>
        </p:txBody>
      </p:sp>
      <p:pic>
        <p:nvPicPr>
          <p:cNvPr id="4" name="Picture 3" descr="A screenshot of Chart Tools Excel sheet displays a line chart. The “Quick Layout” button in the ribbon is selected and displayed in which “Layout 7” is selected.">
            <a:extLst>
              <a:ext uri="{FF2B5EF4-FFF2-40B4-BE49-F238E27FC236}">
                <a16:creationId xmlns:a16="http://schemas.microsoft.com/office/drawing/2014/main" id="{3D377BF7-6C79-4580-A901-13C338E76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42" y="1814969"/>
            <a:ext cx="6997014" cy="4072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a:t>
            </a:r>
            <a:r>
              <a:rPr lang="en-US" sz="2000" b="0" dirty="0"/>
              <a:t>(2 of 2)</a:t>
            </a:r>
          </a:p>
        </p:txBody>
      </p:sp>
      <p:sp>
        <p:nvSpPr>
          <p:cNvPr id="3" name="Content Placeholder 2"/>
          <p:cNvSpPr>
            <a:spLocks noGrp="1"/>
          </p:cNvSpPr>
          <p:nvPr>
            <p:ph idx="1"/>
          </p:nvPr>
        </p:nvSpPr>
        <p:spPr>
          <a:xfrm>
            <a:off x="457200" y="1600201"/>
            <a:ext cx="8229600" cy="2819400"/>
          </a:xfrm>
        </p:spPr>
        <p:txBody>
          <a:bodyPr/>
          <a:lstStyle/>
          <a:p>
            <a:pPr marL="514350" indent="-514350">
              <a:buFont typeface="+mj-lt"/>
              <a:buAutoNum type="arabicPeriod" startAt="6"/>
            </a:pPr>
            <a:r>
              <a:rPr lang="en-US" dirty="0"/>
              <a:t>Create and Format Column Charts</a:t>
            </a:r>
          </a:p>
          <a:p>
            <a:pPr marL="514350" indent="-514350">
              <a:buFont typeface="+mj-lt"/>
              <a:buAutoNum type="arabicPeriod" startAt="6"/>
            </a:pPr>
            <a:r>
              <a:rPr lang="en-US" dirty="0"/>
              <a:t>Create and Format Line Charts</a:t>
            </a:r>
          </a:p>
          <a:p>
            <a:pPr marL="514350" indent="-514350">
              <a:buFont typeface="+mj-lt"/>
              <a:buAutoNum type="arabicPeriod" startAt="6"/>
            </a:pPr>
            <a:r>
              <a:rPr lang="en-US" dirty="0"/>
              <a:t>Create and Format Pie Charts</a:t>
            </a:r>
          </a:p>
          <a:p>
            <a:pPr marL="514350" indent="-514350">
              <a:buFont typeface="+mj-lt"/>
              <a:buAutoNum type="arabicPeriod" startAt="6"/>
            </a:pPr>
            <a:r>
              <a:rPr lang="en-US" dirty="0"/>
              <a:t>Update Charts and Insert WordArt</a:t>
            </a:r>
          </a:p>
          <a:p>
            <a:pPr marL="514350" indent="-514350">
              <a:buFont typeface="+mj-lt"/>
              <a:buAutoNum type="arabicPeriod" startAt="6"/>
            </a:pPr>
            <a:r>
              <a:rPr lang="en-US" dirty="0"/>
              <a:t> Change Print Settings and Print Workbooks</a:t>
            </a:r>
            <a:endParaRPr lang="en-IN" dirty="0"/>
          </a:p>
        </p:txBody>
      </p:sp>
    </p:spTree>
    <p:extLst>
      <p:ext uri="{BB962C8B-B14F-4D97-AF65-F5344CB8AC3E}">
        <p14:creationId xmlns:p14="http://schemas.microsoft.com/office/powerpoint/2010/main" val="2169427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8: Create and Format Pie Charts </a:t>
            </a:r>
            <a:r>
              <a:rPr lang="en-US" sz="2000" b="0" baseline="0" dirty="0"/>
              <a:t>(1 of 4)</a:t>
            </a:r>
          </a:p>
        </p:txBody>
      </p:sp>
      <p:pic>
        <p:nvPicPr>
          <p:cNvPr id="4" name="Picture 3" descr="The “Recommended Chats” tab in Insert Chart dialog box of an Excel is explored in the given screenshot.">
            <a:extLst>
              <a:ext uri="{FF2B5EF4-FFF2-40B4-BE49-F238E27FC236}">
                <a16:creationId xmlns:a16="http://schemas.microsoft.com/office/drawing/2014/main" id="{668DA9D5-94B1-464B-B0CC-54CCD35B9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27" y="1805344"/>
            <a:ext cx="6985294" cy="4072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8: Create and Format Pie Charts </a:t>
            </a:r>
            <a:r>
              <a:rPr lang="en-US" sz="2000" b="0" baseline="0" dirty="0"/>
              <a:t>(2 of 4)</a:t>
            </a:r>
          </a:p>
        </p:txBody>
      </p:sp>
      <p:pic>
        <p:nvPicPr>
          <p:cNvPr id="3" name="Picture 2" descr="A screenshot explores the “Move Chart” dialog box in an Excel she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56" y="1809750"/>
            <a:ext cx="6991171" cy="40690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8: Create and Format Pie Charts </a:t>
            </a:r>
            <a:r>
              <a:rPr lang="en-US" sz="2000" b="0" baseline="0" dirty="0"/>
              <a:t>(3 of 4)</a:t>
            </a:r>
          </a:p>
        </p:txBody>
      </p:sp>
      <p:pic>
        <p:nvPicPr>
          <p:cNvPr id="3" name="Picture 2" descr="A screenshot explores the options of the “Chart Elements” butt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66" y="1807745"/>
            <a:ext cx="6991171" cy="40690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8: Create and Format Pie Charts </a:t>
            </a:r>
            <a:r>
              <a:rPr lang="en-US" sz="2000" b="0" baseline="0" dirty="0"/>
              <a:t>(4 of 4)</a:t>
            </a:r>
          </a:p>
        </p:txBody>
      </p:sp>
      <p:pic>
        <p:nvPicPr>
          <p:cNvPr id="3" name="Picture 2" descr="A screenshot shows the chart options of a pie chart being edi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933" y="1807745"/>
            <a:ext cx="6979460" cy="40690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066800"/>
          </a:xfrm>
        </p:spPr>
        <p:txBody>
          <a:bodyPr/>
          <a:lstStyle/>
          <a:p>
            <a:r>
              <a:rPr lang="en-US" dirty="0"/>
              <a:t>Skill 9: Update Charts and Insert WordArt </a:t>
            </a:r>
            <a:r>
              <a:rPr lang="en-US" sz="2000" b="0" baseline="0" dirty="0"/>
              <a:t>(1 of 4)</a:t>
            </a:r>
          </a:p>
        </p:txBody>
      </p:sp>
      <p:pic>
        <p:nvPicPr>
          <p:cNvPr id="3" name="Picture 2" descr="A screenshot of an Excel sheet shows a revised data point, “664,261” of second quarter Public Works and in the bar chart below the “Finance” data marker is upd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324" y="1807745"/>
            <a:ext cx="6979460" cy="40690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15200" cy="1066800"/>
          </a:xfrm>
        </p:spPr>
        <p:txBody>
          <a:bodyPr/>
          <a:lstStyle/>
          <a:p>
            <a:r>
              <a:rPr lang="en-US" dirty="0"/>
              <a:t>Skill 9: Update Charts and Insert WordArt </a:t>
            </a:r>
            <a:r>
              <a:rPr lang="en-US" sz="2000" b="0" baseline="0" dirty="0"/>
              <a:t>(2 of 4)</a:t>
            </a:r>
          </a:p>
        </p:txBody>
      </p:sp>
      <p:pic>
        <p:nvPicPr>
          <p:cNvPr id="3" name="Picture 2" descr="The options in the “Font” dialog box is edited to get the desired fonts in the pie ch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324" y="1809750"/>
            <a:ext cx="6979460" cy="40690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066800"/>
          </a:xfrm>
        </p:spPr>
        <p:txBody>
          <a:bodyPr/>
          <a:lstStyle/>
          <a:p>
            <a:r>
              <a:rPr lang="en-US" dirty="0"/>
              <a:t>Skill 9: Update Charts and Insert WordArt </a:t>
            </a:r>
            <a:r>
              <a:rPr lang="en-US" sz="2000" b="0" baseline="0" dirty="0"/>
              <a:t>(3 of 4)</a:t>
            </a:r>
          </a:p>
        </p:txBody>
      </p:sp>
      <p:pic>
        <p:nvPicPr>
          <p:cNvPr id="4" name="Picture 3" descr="An Excel sheet displays a bar chart, “Department Expenditures” in which the labels in the category axis is changed.">
            <a:extLst>
              <a:ext uri="{FF2B5EF4-FFF2-40B4-BE49-F238E27FC236}">
                <a16:creationId xmlns:a16="http://schemas.microsoft.com/office/drawing/2014/main" id="{CD607952-8CC2-4CE6-A4AD-C18E1F3E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392" y="1809550"/>
            <a:ext cx="6993216" cy="4077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93120" cy="1066800"/>
          </a:xfrm>
        </p:spPr>
        <p:txBody>
          <a:bodyPr/>
          <a:lstStyle/>
          <a:p>
            <a:r>
              <a:rPr lang="en-US" dirty="0"/>
              <a:t>Skill 9: Update Charts and Insert WordArt </a:t>
            </a:r>
            <a:r>
              <a:rPr lang="en-US" sz="2000" b="0" baseline="0" dirty="0"/>
              <a:t>(4 of 4)</a:t>
            </a:r>
          </a:p>
        </p:txBody>
      </p:sp>
      <p:pic>
        <p:nvPicPr>
          <p:cNvPr id="4" name="Picture 3" descr="An Excel sheet shows “Expenditures” table in which a WordArt, “Aspen Falls” is inserted in the top 3 rows.">
            <a:extLst>
              <a:ext uri="{FF2B5EF4-FFF2-40B4-BE49-F238E27FC236}">
                <a16:creationId xmlns:a16="http://schemas.microsoft.com/office/drawing/2014/main" id="{DFD7C887-AEEE-4D71-A755-568B24B71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687" y="1812215"/>
            <a:ext cx="6962127" cy="4058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10: Change Print Settings and Print Workbooks </a:t>
            </a:r>
            <a:r>
              <a:rPr lang="en-US" sz="2000" b="0" baseline="0" dirty="0"/>
              <a:t>(1 of 3)</a:t>
            </a:r>
          </a:p>
        </p:txBody>
      </p:sp>
      <p:pic>
        <p:nvPicPr>
          <p:cNvPr id="3" name="Picture 2" descr="The Backstage view of an Excel sheet is show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487" y="1993392"/>
            <a:ext cx="6514163" cy="379780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10: Change Print Settings and Print Workbooks </a:t>
            </a:r>
            <a:r>
              <a:rPr lang="en-US" sz="2000" b="0" baseline="0" dirty="0"/>
              <a:t>(2 of 3)</a:t>
            </a:r>
          </a:p>
        </p:txBody>
      </p:sp>
      <p:pic>
        <p:nvPicPr>
          <p:cNvPr id="4" name="Picture 3" descr="Screenshot of Excel's Print preview page with WordArt, data, and chart display on Page 1 of 1.">
            <a:extLst>
              <a:ext uri="{FF2B5EF4-FFF2-40B4-BE49-F238E27FC236}">
                <a16:creationId xmlns:a16="http://schemas.microsoft.com/office/drawing/2014/main" id="{A68AAD1A-94BD-49B9-98F2-53B2347DF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09" y="1818784"/>
            <a:ext cx="6469738" cy="37719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5659-FD9F-448B-A676-7A905A674C32}"/>
              </a:ext>
            </a:extLst>
          </p:cNvPr>
          <p:cNvSpPr>
            <a:spLocks noGrp="1"/>
          </p:cNvSpPr>
          <p:nvPr>
            <p:ph type="title"/>
          </p:nvPr>
        </p:nvSpPr>
        <p:spPr/>
        <p:txBody>
          <a:bodyPr/>
          <a:lstStyle/>
          <a:p>
            <a:r>
              <a:rPr lang="en-US" dirty="0"/>
              <a:t>Introduction</a:t>
            </a:r>
            <a:endParaRPr lang="en-US" b="0" dirty="0"/>
          </a:p>
        </p:txBody>
      </p:sp>
      <p:pic>
        <p:nvPicPr>
          <p:cNvPr id="6" name="Picture 5" descr="A person sitting at a desk in front of a window&#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583124"/>
            <a:ext cx="2514301" cy="1691752"/>
          </a:xfrm>
          <a:prstGeom prst="rect">
            <a:avLst/>
          </a:prstGeom>
        </p:spPr>
      </p:pic>
      <p:pic>
        <p:nvPicPr>
          <p:cNvPr id="12" name="Picture 11" descr="A figure shows the &quot;Quarterly Expenditures&quot; line graph that depicts the first quarter, second quarter, third quarter, and fourth quarter expenditures, over the, &quot;Department Total&quot; pie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612843"/>
            <a:ext cx="4267200" cy="5564023"/>
          </a:xfrm>
          <a:prstGeom prst="rect">
            <a:avLst/>
          </a:prstGeom>
        </p:spPr>
      </p:pic>
    </p:spTree>
    <p:extLst>
      <p:ext uri="{BB962C8B-B14F-4D97-AF65-F5344CB8AC3E}">
        <p14:creationId xmlns:p14="http://schemas.microsoft.com/office/powerpoint/2010/main" val="2141959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10: Change Print Settings and Print Workbooks </a:t>
            </a:r>
            <a:r>
              <a:rPr lang="en-US" sz="2000" b="0" baseline="0" dirty="0"/>
              <a:t>(3 of 3)</a:t>
            </a:r>
          </a:p>
        </p:txBody>
      </p:sp>
      <p:pic>
        <p:nvPicPr>
          <p:cNvPr id="4" name="Picture 3" descr="Screenshot of Excel's Print preview page showing the Settings menu in the Print pane.">
            <a:extLst>
              <a:ext uri="{FF2B5EF4-FFF2-40B4-BE49-F238E27FC236}">
                <a16:creationId xmlns:a16="http://schemas.microsoft.com/office/drawing/2014/main" id="{ED6B58E8-A690-45EF-83BA-B6F4E4EA5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024" y="1819911"/>
            <a:ext cx="6487077" cy="3782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Skills For Success</a:t>
            </a:r>
          </a:p>
        </p:txBody>
      </p:sp>
      <p:sp>
        <p:nvSpPr>
          <p:cNvPr id="3" name="Content Placeholder 2"/>
          <p:cNvSpPr>
            <a:spLocks noGrp="1"/>
          </p:cNvSpPr>
          <p:nvPr>
            <p:ph idx="1"/>
          </p:nvPr>
        </p:nvSpPr>
        <p:spPr>
          <a:xfrm>
            <a:off x="457200" y="1600201"/>
            <a:ext cx="8229600" cy="2666999"/>
          </a:xfrm>
        </p:spPr>
        <p:txBody>
          <a:bodyPr/>
          <a:lstStyle/>
          <a:p>
            <a:pPr>
              <a:buNone/>
            </a:pPr>
            <a:r>
              <a:rPr lang="en-US" sz="2600" dirty="0"/>
              <a:t>You will now practice the following additional skills:</a:t>
            </a:r>
          </a:p>
          <a:p>
            <a:pPr marL="741600" indent="-284400">
              <a:spcBef>
                <a:spcPts val="600"/>
              </a:spcBef>
              <a:buFont typeface="+mj-lt"/>
              <a:buAutoNum type="arabicPeriod" startAt="11"/>
            </a:pPr>
            <a:r>
              <a:rPr lang="en-US" sz="2600" dirty="0"/>
              <a:t> Validate Workbooks for Accessibility</a:t>
            </a:r>
          </a:p>
          <a:p>
            <a:pPr marL="741600" indent="-284400">
              <a:spcBef>
                <a:spcPts val="600"/>
              </a:spcBef>
              <a:buFont typeface="+mj-lt"/>
              <a:buAutoNum type="arabicPeriod" startAt="11"/>
            </a:pPr>
            <a:r>
              <a:rPr lang="en-US" sz="2600" dirty="0"/>
              <a:t> Change Chart Types</a:t>
            </a:r>
          </a:p>
          <a:p>
            <a:pPr marL="741600" indent="-284400">
              <a:spcBef>
                <a:spcPts val="600"/>
              </a:spcBef>
              <a:buFont typeface="+mj-lt"/>
              <a:buAutoNum type="arabicPeriod" startAt="11"/>
            </a:pPr>
            <a:r>
              <a:rPr lang="en-US" sz="2600" dirty="0"/>
              <a:t> Create Hierarchy Charts</a:t>
            </a:r>
          </a:p>
          <a:p>
            <a:pPr marL="741600" indent="-284400">
              <a:spcBef>
                <a:spcPts val="600"/>
              </a:spcBef>
              <a:buFont typeface="+mj-lt"/>
              <a:buAutoNum type="arabicPeriod" startAt="11"/>
            </a:pPr>
            <a:r>
              <a:rPr lang="en-US" sz="2600" dirty="0"/>
              <a:t> Create Funnel Charts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Skills 11: Validate Workbooks for Accessibility</a:t>
            </a:r>
          </a:p>
        </p:txBody>
      </p:sp>
      <p:pic>
        <p:nvPicPr>
          <p:cNvPr id="3" name="Picture 2" descr="Screenshot of Excel worksheet with Accessibility Checker pa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114" y="1809750"/>
            <a:ext cx="6578278" cy="38351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Skills 12: Change Chart Types</a:t>
            </a:r>
          </a:p>
        </p:txBody>
      </p:sp>
      <p:pic>
        <p:nvPicPr>
          <p:cNvPr id="3" name="Picture 2" descr="Example of page with Excel charts display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96" y="2013221"/>
            <a:ext cx="4913715" cy="36468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Skills 13: Create Hierarchy Charts</a:t>
            </a:r>
          </a:p>
        </p:txBody>
      </p:sp>
      <p:pic>
        <p:nvPicPr>
          <p:cNvPr id="3" name="Picture 5" descr="A screenshot of an Excel file, titled as “Expenditure Details” is shown. The Excel file represents Hierarchy Chart for City services, Finance, City manager, City development, Public works, Interfund transfers, Engineering, and Legislative."/>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52705" y="1447800"/>
            <a:ext cx="5838589" cy="4356134"/>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Skills 14: Create Funnel Charts</a:t>
            </a:r>
          </a:p>
        </p:txBody>
      </p:sp>
      <p:pic>
        <p:nvPicPr>
          <p:cNvPr id="3" name="Picture 5" descr="A screenshot shows a funnel chart for Projected Population Decline in 2021, 2026, 2031, 2036, and 2041. The data source table is present above the chart."/>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447800" y="1447800"/>
            <a:ext cx="6248400" cy="4314081"/>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600201"/>
            <a:ext cx="8229600" cy="2514600"/>
          </a:xfrm>
        </p:spPr>
        <p:txBody>
          <a:bodyPr/>
          <a:lstStyle/>
          <a:p>
            <a:r>
              <a:rPr lang="en-US" sz="2600" dirty="0"/>
              <a:t>In this chapter you have learned to:</a:t>
            </a:r>
          </a:p>
          <a:p>
            <a:pPr marL="740664" indent="-283464">
              <a:spcBef>
                <a:spcPts val="600"/>
              </a:spcBef>
              <a:buFont typeface="Arial" pitchFamily="34" charset="0"/>
              <a:buChar char="–"/>
            </a:pPr>
            <a:r>
              <a:rPr lang="en-US" sz="2600" dirty="0"/>
              <a:t>Absolute cell references</a:t>
            </a:r>
          </a:p>
          <a:p>
            <a:pPr marL="740664" indent="-283464">
              <a:spcBef>
                <a:spcPts val="600"/>
              </a:spcBef>
              <a:buFont typeface="Arial" pitchFamily="34" charset="0"/>
              <a:buChar char="–"/>
            </a:pPr>
            <a:r>
              <a:rPr lang="en-US" sz="2600" dirty="0"/>
              <a:t>Statistical functions</a:t>
            </a:r>
          </a:p>
          <a:p>
            <a:pPr marL="740664" indent="-283464">
              <a:spcBef>
                <a:spcPts val="600"/>
              </a:spcBef>
              <a:buFont typeface="Arial" pitchFamily="34" charset="0"/>
              <a:buChar char="–"/>
            </a:pPr>
            <a:r>
              <a:rPr lang="en-US" sz="2600" dirty="0"/>
              <a:t>Charts</a:t>
            </a:r>
          </a:p>
        </p:txBody>
      </p:sp>
    </p:spTree>
    <p:extLst>
      <p:ext uri="{BB962C8B-B14F-4D97-AF65-F5344CB8AC3E}">
        <p14:creationId xmlns:p14="http://schemas.microsoft.com/office/powerpoint/2010/main" val="319485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5C21-953B-4575-B4E4-BCFF0B8F963F}"/>
              </a:ext>
            </a:extLst>
          </p:cNvPr>
          <p:cNvSpPr>
            <a:spLocks noGrp="1"/>
          </p:cNvSpPr>
          <p:nvPr>
            <p:ph type="title"/>
          </p:nvPr>
        </p:nvSpPr>
        <p:spPr/>
        <p:txBody>
          <a:bodyPr/>
          <a:lstStyle/>
          <a:p>
            <a:r>
              <a:rPr lang="en-US" dirty="0"/>
              <a:t>Questions</a:t>
            </a:r>
          </a:p>
        </p:txBody>
      </p:sp>
      <p:pic>
        <p:nvPicPr>
          <p:cNvPr id="3" name="Picture 2" descr="A light question mark on a dark background.">
            <a:extLst>
              <a:ext uri="{FF2B5EF4-FFF2-40B4-BE49-F238E27FC236}">
                <a16:creationId xmlns:a16="http://schemas.microsoft.com/office/drawing/2014/main" id="{A96D126C-DD39-4CDB-889A-7F2AF1B077AF}"/>
              </a:ext>
            </a:extLst>
          </p:cNvPr>
          <p:cNvPicPr>
            <a:picLocks noChangeAspect="1"/>
          </p:cNvPicPr>
          <p:nvPr/>
        </p:nvPicPr>
        <p:blipFill>
          <a:blip r:embed="rId3"/>
          <a:stretch>
            <a:fillRect/>
          </a:stretch>
        </p:blipFill>
        <p:spPr>
          <a:xfrm>
            <a:off x="2684668" y="2114396"/>
            <a:ext cx="3774662" cy="3744385"/>
          </a:xfrm>
          <a:prstGeom prst="rect">
            <a:avLst/>
          </a:prstGeom>
        </p:spPr>
      </p:pic>
    </p:spTree>
    <p:extLst>
      <p:ext uri="{BB962C8B-B14F-4D97-AF65-F5344CB8AC3E}">
        <p14:creationId xmlns:p14="http://schemas.microsoft.com/office/powerpoint/2010/main" val="221770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143000"/>
            <a:ext cx="2438400" cy="609600"/>
          </a:xfrm>
        </p:spPr>
        <p:txBody>
          <a:bodyPr anchor="b"/>
          <a:lstStyle/>
          <a:p>
            <a:r>
              <a:rPr lang="en-US" dirty="0"/>
              <a:t>Copyright</a:t>
            </a:r>
          </a:p>
        </p:txBody>
      </p:sp>
      <p:pic>
        <p:nvPicPr>
          <p:cNvPr id="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823015" y="2226365"/>
            <a:ext cx="7423150" cy="2438400"/>
          </a:xfrm>
          <a:prstGeom prst="rect">
            <a:avLst/>
          </a:prstGeom>
          <a:noFill/>
          <a:ln w="9525">
            <a:noFill/>
            <a:miter lim="800000"/>
            <a:headEnd/>
            <a:tailEnd/>
          </a:ln>
        </p:spPr>
      </p:pic>
    </p:spTree>
    <p:extLst>
      <p:ext uri="{BB962C8B-B14F-4D97-AF65-F5344CB8AC3E}">
        <p14:creationId xmlns:p14="http://schemas.microsoft.com/office/powerpoint/2010/main" val="2756989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 Align and Wrap Text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(1 of 4)</a:t>
            </a:r>
            <a:endParaRPr lang="en-US" sz="2000" b="0" baseline="0" dirty="0"/>
          </a:p>
        </p:txBody>
      </p:sp>
      <p:pic>
        <p:nvPicPr>
          <p:cNvPr id="6" name="Picture 5" descr="An Excel sheet, &quot;Expenditures&quot; is shown. The&quot;City Development&quot; is labeled, &quot;Truncated label&quot; and the &quot;Department total&quot; column that displays hash symbol is labeled, &quot;Column is too narrow to display values.&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95" y="1817370"/>
            <a:ext cx="7014710" cy="4069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 Align and Wrap Text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(2 of 4)</a:t>
            </a:r>
            <a:endParaRPr lang="en-US" sz="2000" b="0" baseline="0" dirty="0"/>
          </a:p>
        </p:txBody>
      </p:sp>
      <p:pic>
        <p:nvPicPr>
          <p:cNvPr id="4" name="Picture 3" descr="An Excel sheet titled, “Expenditures” is shown. the column headers, second quarter, third quarter, and fourth quarter are labeled. Series completed using autofil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768" y="1819375"/>
            <a:ext cx="6944563" cy="40690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 Align and Wrap Text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(3 of 4)</a:t>
            </a:r>
            <a:endParaRPr lang="en-US" sz="2000" b="0" baseline="0" dirty="0"/>
          </a:p>
        </p:txBody>
      </p:sp>
      <p:pic>
        <p:nvPicPr>
          <p:cNvPr id="3" name="Picture 2" descr="An Excel sheet shows “Expenditures” table with the column headers, Text wrapped, Middle aligned, and center applied. The pointer that is displayed between the columns A and B is labeled, “Right column boundary poin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68" y="1819375"/>
            <a:ext cx="6944563" cy="40690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1: Align and Wrap Text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(4 of 4)</a:t>
            </a:r>
            <a:endParaRPr lang="en-US" sz="2000" b="0" baseline="0" dirty="0"/>
          </a:p>
        </p:txBody>
      </p:sp>
      <p:pic>
        <p:nvPicPr>
          <p:cNvPr id="3" name="Picture 2" descr="A screenshot depicting the expenditure details of Aspen Falls. The column headers, first quarter, second quarter, third quarter, and fourth quarter are labeled, “Column width increased” and “Series fil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45" y="1819375"/>
            <a:ext cx="6944563" cy="4069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2: Apply Absolute Cell References </a:t>
            </a:r>
            <a:r>
              <a:rPr lang="en-US" sz="2000" b="0" kern="1200" baseline="0" dirty="0">
                <a:solidFill>
                  <a:srgbClr val="007FA3"/>
                </a:solidFill>
                <a:latin typeface="Times New Roman" panose="02020603050405020304" pitchFamily="18" charset="0"/>
                <a:ea typeface="+mj-ea"/>
                <a:cs typeface="Times New Roman" panose="02020603050405020304" pitchFamily="18" charset="0"/>
              </a:rPr>
              <a:t>(1 of 4)</a:t>
            </a:r>
            <a:endParaRPr lang="en-US" sz="2000" b="0" baseline="0" dirty="0"/>
          </a:p>
        </p:txBody>
      </p:sp>
      <p:pic>
        <p:nvPicPr>
          <p:cNvPr id="3" name="Picture 2" descr="The Quick Analysis button is displayed that is used to, apply conditional formatting, insert charts and tota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06" y="1817370"/>
            <a:ext cx="6944563" cy="4069080"/>
          </a:xfrm>
          <a:prstGeom prst="rect">
            <a:avLst/>
          </a:prstGeom>
        </p:spPr>
      </p:pic>
    </p:spTree>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9386</TotalTime>
  <Words>2242</Words>
  <Application>Microsoft Office PowerPoint</Application>
  <PresentationFormat>On-screen Show (4:3)</PresentationFormat>
  <Paragraphs>201</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Times New Roman</vt:lpstr>
      <vt:lpstr>Verdana</vt:lpstr>
      <vt:lpstr>Wingdings</vt:lpstr>
      <vt:lpstr>508 Lecture</vt:lpstr>
      <vt:lpstr>Skills for Success with Microsoft Office 365 Volume 1</vt:lpstr>
      <vt:lpstr>Skills (1 of 2)</vt:lpstr>
      <vt:lpstr>Skills (2 of 2)</vt:lpstr>
      <vt:lpstr>Introduction</vt:lpstr>
      <vt:lpstr>Skill 1: Align and Wrap Text (1 of 4)</vt:lpstr>
      <vt:lpstr>Skill 1: Align and Wrap Text (2 of 4)</vt:lpstr>
      <vt:lpstr>Skill 1: Align and Wrap Text (3 of 4)</vt:lpstr>
      <vt:lpstr>Skill 1: Align and Wrap Text (4 of 4)</vt:lpstr>
      <vt:lpstr>Skill 2: Apply Absolute Cell References (1 of 4)</vt:lpstr>
      <vt:lpstr>Skill 2: Apply Absolute Cell References (2 of 4)</vt:lpstr>
      <vt:lpstr>Skill 2: Apply Absolute Cell References (3 of 4)</vt:lpstr>
      <vt:lpstr>Skill 2: Apply Absolute Cell References (4 of 4)</vt:lpstr>
      <vt:lpstr>Skill 3: Format Numbers (1 of 4)</vt:lpstr>
      <vt:lpstr>Skill 3: Format Numbers (2 of 4)</vt:lpstr>
      <vt:lpstr>Skill 3: Format Numbers (3 of 4)</vt:lpstr>
      <vt:lpstr>Skill 3: Format Numbers (4 of 4)</vt:lpstr>
      <vt:lpstr>Skill 4: Insert the Average Function (1 of 3)</vt:lpstr>
      <vt:lpstr>Skill 4: Insert the Average Function (2 of 3)</vt:lpstr>
      <vt:lpstr>Skill 4: Insert the Average Function (3 of 3)</vt:lpstr>
      <vt:lpstr>Skill 5: Insert the MIN and MAX Functions (1 of 3)</vt:lpstr>
      <vt:lpstr>Skill 5: Insert the MIN and MAX Functions (2 of 3)</vt:lpstr>
      <vt:lpstr>Skill 5: Insert the MIN and MAX Functions (3 of 3)</vt:lpstr>
      <vt:lpstr>Skill 6: Create and Format Column Charts (1 of 4)</vt:lpstr>
      <vt:lpstr>Skill 6: Create and Format Column Charts (2 of 4)</vt:lpstr>
      <vt:lpstr>Skill 6: Create and Format Column Charts (3 of 4)</vt:lpstr>
      <vt:lpstr>Skill 6: Create and Format Column Charts (4 of 4)</vt:lpstr>
      <vt:lpstr>Skill 7: Create and Format Line Charts (1 of 3)</vt:lpstr>
      <vt:lpstr>Skill 7: Create and Format Line Charts (2 of 3)</vt:lpstr>
      <vt:lpstr>Skill 7: Create and Format Line Charts (3 of 3)</vt:lpstr>
      <vt:lpstr>Skill 8: Create and Format Pie Charts (1 of 4)</vt:lpstr>
      <vt:lpstr>Skill 8: Create and Format Pie Charts (2 of 4)</vt:lpstr>
      <vt:lpstr>Skill 8: Create and Format Pie Charts (3 of 4)</vt:lpstr>
      <vt:lpstr>Skill 8: Create and Format Pie Charts (4 of 4)</vt:lpstr>
      <vt:lpstr>Skill 9: Update Charts and Insert WordArt (1 of 4)</vt:lpstr>
      <vt:lpstr>Skill 9: Update Charts and Insert WordArt (2 of 4)</vt:lpstr>
      <vt:lpstr>Skill 9: Update Charts and Insert WordArt (3 of 4)</vt:lpstr>
      <vt:lpstr>Skill 9: Update Charts and Insert WordArt (4 of 4)</vt:lpstr>
      <vt:lpstr>Skill 10: Change Print Settings and Print Workbooks (1 of 3)</vt:lpstr>
      <vt:lpstr>Skill 10: Change Print Settings and Print Workbooks (2 of 3)</vt:lpstr>
      <vt:lpstr>Skill 10: Change Print Settings and Print Workbooks (3 of 3)</vt:lpstr>
      <vt:lpstr>More Skills For Success</vt:lpstr>
      <vt:lpstr>More Skills 11: Validate Workbooks for Accessibility</vt:lpstr>
      <vt:lpstr>More Skills 12: Change Chart Types</vt:lpstr>
      <vt:lpstr>More Skills 13: Create Hierarchy Charts</vt:lpstr>
      <vt:lpstr>More Skills 14: Create Funnel Charts</vt:lpstr>
      <vt:lpstr>Summary</vt:lpstr>
      <vt:lpstr>Questions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 for Success with Microsoft Office 365 Volume 1, First Edition</dc:title>
  <dc:subject/>
  <dc:creator>Chaney Adkins/Hawkins/Hain/Murre Wolf</dc:creator>
  <cp:keywords>Microsoft Office 365</cp:keywords>
  <cp:lastModifiedBy>Lori Damanti</cp:lastModifiedBy>
  <cp:revision>2380</cp:revision>
  <dcterms:created xsi:type="dcterms:W3CDTF">2014-07-14T20:04:21Z</dcterms:created>
  <dcterms:modified xsi:type="dcterms:W3CDTF">2019-03-13T17:06:54Z</dcterms:modified>
</cp:coreProperties>
</file>